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56" r:id="rId2"/>
    <p:sldId id="303" r:id="rId3"/>
    <p:sldId id="258" r:id="rId4"/>
    <p:sldId id="298" r:id="rId5"/>
    <p:sldId id="259" r:id="rId6"/>
    <p:sldId id="260" r:id="rId7"/>
    <p:sldId id="304" r:id="rId8"/>
    <p:sldId id="30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7" r:id="rId18"/>
    <p:sldId id="280" r:id="rId19"/>
    <p:sldId id="286" r:id="rId20"/>
    <p:sldId id="287" r:id="rId21"/>
    <p:sldId id="288" r:id="rId22"/>
    <p:sldId id="300" r:id="rId23"/>
    <p:sldId id="306" r:id="rId24"/>
    <p:sldId id="302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6391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3E387-CB41-429D-B584-BA5B2EA0B654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6F1F3F3C-F78F-4815-903F-CD27D7425C36}">
      <dgm:prSet phldrT="[Text]"/>
      <dgm:spPr/>
      <dgm:t>
        <a:bodyPr/>
        <a:lstStyle/>
        <a:p>
          <a:r>
            <a:rPr lang="en-US" dirty="0"/>
            <a:t>Wisdom</a:t>
          </a:r>
        </a:p>
      </dgm:t>
    </dgm:pt>
    <dgm:pt modelId="{0AAA9CF5-D272-459D-A782-8E6B12F5A37E}" type="parTrans" cxnId="{B20C186C-331C-4234-8666-C8E8D7B6FC09}">
      <dgm:prSet/>
      <dgm:spPr/>
      <dgm:t>
        <a:bodyPr/>
        <a:lstStyle/>
        <a:p>
          <a:endParaRPr lang="en-US"/>
        </a:p>
      </dgm:t>
    </dgm:pt>
    <dgm:pt modelId="{96FA32E9-4ED8-4515-8B3A-B055CC78716A}" type="sibTrans" cxnId="{B20C186C-331C-4234-8666-C8E8D7B6FC09}">
      <dgm:prSet/>
      <dgm:spPr/>
      <dgm:t>
        <a:bodyPr/>
        <a:lstStyle/>
        <a:p>
          <a:endParaRPr lang="en-US"/>
        </a:p>
      </dgm:t>
    </dgm:pt>
    <dgm:pt modelId="{351459E2-8F2B-412F-BB21-6FC26CEA83D9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54D67126-8F29-4802-9826-40879F3361B3}" type="parTrans" cxnId="{34D45C2E-9676-4A2A-BE6A-D9123476B629}">
      <dgm:prSet/>
      <dgm:spPr/>
      <dgm:t>
        <a:bodyPr/>
        <a:lstStyle/>
        <a:p>
          <a:endParaRPr lang="en-US"/>
        </a:p>
      </dgm:t>
    </dgm:pt>
    <dgm:pt modelId="{8E3087C0-4A1D-430E-8C31-E00F96675E24}" type="sibTrans" cxnId="{34D45C2E-9676-4A2A-BE6A-D9123476B629}">
      <dgm:prSet/>
      <dgm:spPr/>
      <dgm:t>
        <a:bodyPr/>
        <a:lstStyle/>
        <a:p>
          <a:endParaRPr lang="en-US"/>
        </a:p>
      </dgm:t>
    </dgm:pt>
    <dgm:pt modelId="{FAC7CF48-8F20-40D3-8F3C-5AE928B7BF4F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7932B4E6-1E6C-4329-A251-7358650E317D}" type="parTrans" cxnId="{8A8B64B8-595A-43CD-BA8B-222AB8813DA2}">
      <dgm:prSet/>
      <dgm:spPr/>
      <dgm:t>
        <a:bodyPr/>
        <a:lstStyle/>
        <a:p>
          <a:endParaRPr lang="en-US"/>
        </a:p>
      </dgm:t>
    </dgm:pt>
    <dgm:pt modelId="{F1CBF4F9-109F-4F23-A62A-03E162115E1C}" type="sibTrans" cxnId="{8A8B64B8-595A-43CD-BA8B-222AB8813DA2}">
      <dgm:prSet/>
      <dgm:spPr/>
      <dgm:t>
        <a:bodyPr/>
        <a:lstStyle/>
        <a:p>
          <a:endParaRPr lang="en-US"/>
        </a:p>
      </dgm:t>
    </dgm:pt>
    <dgm:pt modelId="{0D0200F2-5C37-4D01-A4DF-0AF8928D7D67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7A75A43F-41D5-416D-A0FA-6169C18B5B6C}" type="parTrans" cxnId="{55FCE12D-C259-444D-AF10-0F2BEFF68BBB}">
      <dgm:prSet/>
      <dgm:spPr/>
      <dgm:t>
        <a:bodyPr/>
        <a:lstStyle/>
        <a:p>
          <a:endParaRPr lang="en-US"/>
        </a:p>
      </dgm:t>
    </dgm:pt>
    <dgm:pt modelId="{8FE952E1-869E-44E2-B736-6E470E7D3339}" type="sibTrans" cxnId="{55FCE12D-C259-444D-AF10-0F2BEFF68BBB}">
      <dgm:prSet/>
      <dgm:spPr/>
      <dgm:t>
        <a:bodyPr/>
        <a:lstStyle/>
        <a:p>
          <a:endParaRPr lang="en-US"/>
        </a:p>
      </dgm:t>
    </dgm:pt>
    <dgm:pt modelId="{F9322FD9-95C0-4AA0-8E65-AD67731964BB}" type="pres">
      <dgm:prSet presAssocID="{C313E387-CB41-429D-B584-BA5B2EA0B654}" presName="Name0" presStyleCnt="0">
        <dgm:presLayoutVars>
          <dgm:dir/>
          <dgm:animLvl val="lvl"/>
          <dgm:resizeHandles val="exact"/>
        </dgm:presLayoutVars>
      </dgm:prSet>
      <dgm:spPr/>
    </dgm:pt>
    <dgm:pt modelId="{78F20154-AA8B-4C24-9FAB-6BE863240314}" type="pres">
      <dgm:prSet presAssocID="{6F1F3F3C-F78F-4815-903F-CD27D7425C36}" presName="Name8" presStyleCnt="0"/>
      <dgm:spPr/>
    </dgm:pt>
    <dgm:pt modelId="{5456C218-3F18-4E60-B3AB-AC26E98F7F0C}" type="pres">
      <dgm:prSet presAssocID="{6F1F3F3C-F78F-4815-903F-CD27D7425C36}" presName="level" presStyleLbl="node1" presStyleIdx="0" presStyleCnt="4">
        <dgm:presLayoutVars>
          <dgm:chMax val="1"/>
          <dgm:bulletEnabled val="1"/>
        </dgm:presLayoutVars>
      </dgm:prSet>
      <dgm:spPr/>
    </dgm:pt>
    <dgm:pt modelId="{735142B5-F460-47D3-A224-C50782C1D509}" type="pres">
      <dgm:prSet presAssocID="{6F1F3F3C-F78F-4815-903F-CD27D7425C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F97D02-915A-4887-AB6C-A251A5407C97}" type="pres">
      <dgm:prSet presAssocID="{351459E2-8F2B-412F-BB21-6FC26CEA83D9}" presName="Name8" presStyleCnt="0"/>
      <dgm:spPr/>
    </dgm:pt>
    <dgm:pt modelId="{B88A80F6-F0CD-45C1-88B2-D27294EFDE03}" type="pres">
      <dgm:prSet presAssocID="{351459E2-8F2B-412F-BB21-6FC26CEA83D9}" presName="level" presStyleLbl="node1" presStyleIdx="1" presStyleCnt="4">
        <dgm:presLayoutVars>
          <dgm:chMax val="1"/>
          <dgm:bulletEnabled val="1"/>
        </dgm:presLayoutVars>
      </dgm:prSet>
      <dgm:spPr/>
    </dgm:pt>
    <dgm:pt modelId="{FBB689FD-C059-46D1-BF4B-D1EAEBC8AC3A}" type="pres">
      <dgm:prSet presAssocID="{351459E2-8F2B-412F-BB21-6FC26CEA83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B2D586-6E70-464B-8439-CBCDD3850FD9}" type="pres">
      <dgm:prSet presAssocID="{FAC7CF48-8F20-40D3-8F3C-5AE928B7BF4F}" presName="Name8" presStyleCnt="0"/>
      <dgm:spPr/>
    </dgm:pt>
    <dgm:pt modelId="{83252914-46C1-4BB5-A8A3-D93C7E85D2DB}" type="pres">
      <dgm:prSet presAssocID="{FAC7CF48-8F20-40D3-8F3C-5AE928B7BF4F}" presName="level" presStyleLbl="node1" presStyleIdx="2" presStyleCnt="4">
        <dgm:presLayoutVars>
          <dgm:chMax val="1"/>
          <dgm:bulletEnabled val="1"/>
        </dgm:presLayoutVars>
      </dgm:prSet>
      <dgm:spPr/>
    </dgm:pt>
    <dgm:pt modelId="{2967F2B2-F1B4-4986-8335-720460389A80}" type="pres">
      <dgm:prSet presAssocID="{FAC7CF48-8F20-40D3-8F3C-5AE928B7BF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1A5A35-F8AD-42BB-B513-227CF0B511BF}" type="pres">
      <dgm:prSet presAssocID="{0D0200F2-5C37-4D01-A4DF-0AF8928D7D67}" presName="Name8" presStyleCnt="0"/>
      <dgm:spPr/>
    </dgm:pt>
    <dgm:pt modelId="{7A01EAA6-52D1-4EFF-9B17-BAFD6469C899}" type="pres">
      <dgm:prSet presAssocID="{0D0200F2-5C37-4D01-A4DF-0AF8928D7D67}" presName="level" presStyleLbl="node1" presStyleIdx="3" presStyleCnt="4">
        <dgm:presLayoutVars>
          <dgm:chMax val="1"/>
          <dgm:bulletEnabled val="1"/>
        </dgm:presLayoutVars>
      </dgm:prSet>
      <dgm:spPr/>
    </dgm:pt>
    <dgm:pt modelId="{1A42D342-1204-41DA-AF86-D66678B61B6A}" type="pres">
      <dgm:prSet presAssocID="{0D0200F2-5C37-4D01-A4DF-0AF8928D7D6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5FCE12D-C259-444D-AF10-0F2BEFF68BBB}" srcId="{C313E387-CB41-429D-B584-BA5B2EA0B654}" destId="{0D0200F2-5C37-4D01-A4DF-0AF8928D7D67}" srcOrd="3" destOrd="0" parTransId="{7A75A43F-41D5-416D-A0FA-6169C18B5B6C}" sibTransId="{8FE952E1-869E-44E2-B736-6E470E7D3339}"/>
    <dgm:cxn modelId="{34D45C2E-9676-4A2A-BE6A-D9123476B629}" srcId="{C313E387-CB41-429D-B584-BA5B2EA0B654}" destId="{351459E2-8F2B-412F-BB21-6FC26CEA83D9}" srcOrd="1" destOrd="0" parTransId="{54D67126-8F29-4802-9826-40879F3361B3}" sibTransId="{8E3087C0-4A1D-430E-8C31-E00F96675E24}"/>
    <dgm:cxn modelId="{7931906A-3F26-4F97-BBD1-90A92CF4EB04}" type="presOf" srcId="{0D0200F2-5C37-4D01-A4DF-0AF8928D7D67}" destId="{1A42D342-1204-41DA-AF86-D66678B61B6A}" srcOrd="1" destOrd="0" presId="urn:microsoft.com/office/officeart/2005/8/layout/pyramid1"/>
    <dgm:cxn modelId="{B20C186C-331C-4234-8666-C8E8D7B6FC09}" srcId="{C313E387-CB41-429D-B584-BA5B2EA0B654}" destId="{6F1F3F3C-F78F-4815-903F-CD27D7425C36}" srcOrd="0" destOrd="0" parTransId="{0AAA9CF5-D272-459D-A782-8E6B12F5A37E}" sibTransId="{96FA32E9-4ED8-4515-8B3A-B055CC78716A}"/>
    <dgm:cxn modelId="{96E10678-A923-494D-A403-0A4CFC642800}" type="presOf" srcId="{351459E2-8F2B-412F-BB21-6FC26CEA83D9}" destId="{B88A80F6-F0CD-45C1-88B2-D27294EFDE03}" srcOrd="0" destOrd="0" presId="urn:microsoft.com/office/officeart/2005/8/layout/pyramid1"/>
    <dgm:cxn modelId="{2712F5A5-2C72-4B3F-A70E-F350F63121AE}" type="presOf" srcId="{6F1F3F3C-F78F-4815-903F-CD27D7425C36}" destId="{5456C218-3F18-4E60-B3AB-AC26E98F7F0C}" srcOrd="0" destOrd="0" presId="urn:microsoft.com/office/officeart/2005/8/layout/pyramid1"/>
    <dgm:cxn modelId="{8A8B64B8-595A-43CD-BA8B-222AB8813DA2}" srcId="{C313E387-CB41-429D-B584-BA5B2EA0B654}" destId="{FAC7CF48-8F20-40D3-8F3C-5AE928B7BF4F}" srcOrd="2" destOrd="0" parTransId="{7932B4E6-1E6C-4329-A251-7358650E317D}" sibTransId="{F1CBF4F9-109F-4F23-A62A-03E162115E1C}"/>
    <dgm:cxn modelId="{E2FD37C6-23E9-404A-9E0D-3FC90545CFB6}" type="presOf" srcId="{FAC7CF48-8F20-40D3-8F3C-5AE928B7BF4F}" destId="{2967F2B2-F1B4-4986-8335-720460389A80}" srcOrd="1" destOrd="0" presId="urn:microsoft.com/office/officeart/2005/8/layout/pyramid1"/>
    <dgm:cxn modelId="{71EA8BC9-E26D-4752-8BCD-C0BD68F94B81}" type="presOf" srcId="{0D0200F2-5C37-4D01-A4DF-0AF8928D7D67}" destId="{7A01EAA6-52D1-4EFF-9B17-BAFD6469C899}" srcOrd="0" destOrd="0" presId="urn:microsoft.com/office/officeart/2005/8/layout/pyramid1"/>
    <dgm:cxn modelId="{657A20D6-AA42-48D6-8502-D3CB394D8E5A}" type="presOf" srcId="{C313E387-CB41-429D-B584-BA5B2EA0B654}" destId="{F9322FD9-95C0-4AA0-8E65-AD67731964BB}" srcOrd="0" destOrd="0" presId="urn:microsoft.com/office/officeart/2005/8/layout/pyramid1"/>
    <dgm:cxn modelId="{F0AA3BDA-85ED-4E27-BEDE-CA8B56501D18}" type="presOf" srcId="{351459E2-8F2B-412F-BB21-6FC26CEA83D9}" destId="{FBB689FD-C059-46D1-BF4B-D1EAEBC8AC3A}" srcOrd="1" destOrd="0" presId="urn:microsoft.com/office/officeart/2005/8/layout/pyramid1"/>
    <dgm:cxn modelId="{F303D1E0-914F-4A19-8513-FBF43E5570C0}" type="presOf" srcId="{6F1F3F3C-F78F-4815-903F-CD27D7425C36}" destId="{735142B5-F460-47D3-A224-C50782C1D509}" srcOrd="1" destOrd="0" presId="urn:microsoft.com/office/officeart/2005/8/layout/pyramid1"/>
    <dgm:cxn modelId="{B773DAFA-ECDB-4F84-AAEC-54AF49A1F452}" type="presOf" srcId="{FAC7CF48-8F20-40D3-8F3C-5AE928B7BF4F}" destId="{83252914-46C1-4BB5-A8A3-D93C7E85D2DB}" srcOrd="0" destOrd="0" presId="urn:microsoft.com/office/officeart/2005/8/layout/pyramid1"/>
    <dgm:cxn modelId="{D48901D1-2E3D-471C-8492-A379CB780C07}" type="presParOf" srcId="{F9322FD9-95C0-4AA0-8E65-AD67731964BB}" destId="{78F20154-AA8B-4C24-9FAB-6BE863240314}" srcOrd="0" destOrd="0" presId="urn:microsoft.com/office/officeart/2005/8/layout/pyramid1"/>
    <dgm:cxn modelId="{0A352811-54C8-409B-AB96-768FFB7FCC37}" type="presParOf" srcId="{78F20154-AA8B-4C24-9FAB-6BE863240314}" destId="{5456C218-3F18-4E60-B3AB-AC26E98F7F0C}" srcOrd="0" destOrd="0" presId="urn:microsoft.com/office/officeart/2005/8/layout/pyramid1"/>
    <dgm:cxn modelId="{718A979F-DA04-4142-82F3-56E5FFC313D8}" type="presParOf" srcId="{78F20154-AA8B-4C24-9FAB-6BE863240314}" destId="{735142B5-F460-47D3-A224-C50782C1D509}" srcOrd="1" destOrd="0" presId="urn:microsoft.com/office/officeart/2005/8/layout/pyramid1"/>
    <dgm:cxn modelId="{90D84DE9-B8AF-4093-BF7F-59BC46F7D071}" type="presParOf" srcId="{F9322FD9-95C0-4AA0-8E65-AD67731964BB}" destId="{99F97D02-915A-4887-AB6C-A251A5407C97}" srcOrd="1" destOrd="0" presId="urn:microsoft.com/office/officeart/2005/8/layout/pyramid1"/>
    <dgm:cxn modelId="{25C4F599-6C4E-4D94-A4E1-2175B72CB753}" type="presParOf" srcId="{99F97D02-915A-4887-AB6C-A251A5407C97}" destId="{B88A80F6-F0CD-45C1-88B2-D27294EFDE03}" srcOrd="0" destOrd="0" presId="urn:microsoft.com/office/officeart/2005/8/layout/pyramid1"/>
    <dgm:cxn modelId="{D25F2EE9-C1D5-470E-873E-727E8A42EB68}" type="presParOf" srcId="{99F97D02-915A-4887-AB6C-A251A5407C97}" destId="{FBB689FD-C059-46D1-BF4B-D1EAEBC8AC3A}" srcOrd="1" destOrd="0" presId="urn:microsoft.com/office/officeart/2005/8/layout/pyramid1"/>
    <dgm:cxn modelId="{3326BE81-3DDD-49A1-A36C-A7E3CD9FF537}" type="presParOf" srcId="{F9322FD9-95C0-4AA0-8E65-AD67731964BB}" destId="{7FB2D586-6E70-464B-8439-CBCDD3850FD9}" srcOrd="2" destOrd="0" presId="urn:microsoft.com/office/officeart/2005/8/layout/pyramid1"/>
    <dgm:cxn modelId="{F629E88F-B73A-4B84-9960-0C81237BE275}" type="presParOf" srcId="{7FB2D586-6E70-464B-8439-CBCDD3850FD9}" destId="{83252914-46C1-4BB5-A8A3-D93C7E85D2DB}" srcOrd="0" destOrd="0" presId="urn:microsoft.com/office/officeart/2005/8/layout/pyramid1"/>
    <dgm:cxn modelId="{CE4D084A-A99C-4C2D-90E5-71DAE34ADCBA}" type="presParOf" srcId="{7FB2D586-6E70-464B-8439-CBCDD3850FD9}" destId="{2967F2B2-F1B4-4986-8335-720460389A80}" srcOrd="1" destOrd="0" presId="urn:microsoft.com/office/officeart/2005/8/layout/pyramid1"/>
    <dgm:cxn modelId="{FE2E3DCF-F723-4231-A64E-CCD6C37DF090}" type="presParOf" srcId="{F9322FD9-95C0-4AA0-8E65-AD67731964BB}" destId="{DF1A5A35-F8AD-42BB-B513-227CF0B511BF}" srcOrd="3" destOrd="0" presId="urn:microsoft.com/office/officeart/2005/8/layout/pyramid1"/>
    <dgm:cxn modelId="{9FB001D2-046A-434D-A7C8-731EBC41A362}" type="presParOf" srcId="{DF1A5A35-F8AD-42BB-B513-227CF0B511BF}" destId="{7A01EAA6-52D1-4EFF-9B17-BAFD6469C899}" srcOrd="0" destOrd="0" presId="urn:microsoft.com/office/officeart/2005/8/layout/pyramid1"/>
    <dgm:cxn modelId="{24F43D91-FE00-40A8-A3E8-551C3BA5C02B}" type="presParOf" srcId="{DF1A5A35-F8AD-42BB-B513-227CF0B511BF}" destId="{1A42D342-1204-41DA-AF86-D66678B61B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96B95-F7CE-4086-8438-1D2C4F5286E9}" type="doc">
      <dgm:prSet loTypeId="urn:microsoft.com/office/officeart/2005/8/layout/cycle2" loCatId="cycle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535206C-7D1A-45DA-8E85-72BA5AB474EA}">
      <dgm:prSet phldrT="[Text]"/>
      <dgm:spPr/>
      <dgm:t>
        <a:bodyPr/>
        <a:lstStyle/>
        <a:p>
          <a:r>
            <a:rPr lang="en-US" dirty="0"/>
            <a:t>Link to Data Source</a:t>
          </a:r>
        </a:p>
      </dgm:t>
    </dgm:pt>
    <dgm:pt modelId="{527CED88-1C23-475D-B198-C77A42F1643D}" type="parTrans" cxnId="{BE76A37C-BC8D-4F1A-A859-3B0AAA979472}">
      <dgm:prSet/>
      <dgm:spPr/>
      <dgm:t>
        <a:bodyPr/>
        <a:lstStyle/>
        <a:p>
          <a:endParaRPr lang="en-US"/>
        </a:p>
      </dgm:t>
    </dgm:pt>
    <dgm:pt modelId="{AC9105CF-24FC-4AE5-ADC1-275E0FF9BEB5}" type="sibTrans" cxnId="{BE76A37C-BC8D-4F1A-A859-3B0AAA979472}">
      <dgm:prSet/>
      <dgm:spPr/>
      <dgm:t>
        <a:bodyPr/>
        <a:lstStyle/>
        <a:p>
          <a:endParaRPr lang="en-US"/>
        </a:p>
      </dgm:t>
    </dgm:pt>
    <dgm:pt modelId="{9EC05CD0-89CF-4928-BC7F-3762230104AA}">
      <dgm:prSet phldrT="[Text]"/>
      <dgm:spPr/>
      <dgm:t>
        <a:bodyPr/>
        <a:lstStyle/>
        <a:p>
          <a:r>
            <a:rPr lang="en-US" dirty="0"/>
            <a:t>Load Data</a:t>
          </a:r>
        </a:p>
      </dgm:t>
    </dgm:pt>
    <dgm:pt modelId="{D68618C0-72A2-42F5-AC19-FD7725F2A2A5}" type="parTrans" cxnId="{676D39A0-9327-42D3-9756-E9CFECD1B52E}">
      <dgm:prSet/>
      <dgm:spPr/>
      <dgm:t>
        <a:bodyPr/>
        <a:lstStyle/>
        <a:p>
          <a:endParaRPr lang="en-US"/>
        </a:p>
      </dgm:t>
    </dgm:pt>
    <dgm:pt modelId="{23BE29D8-48CF-40C5-8467-639F64AB61D8}" type="sibTrans" cxnId="{676D39A0-9327-42D3-9756-E9CFECD1B52E}">
      <dgm:prSet/>
      <dgm:spPr/>
      <dgm:t>
        <a:bodyPr/>
        <a:lstStyle/>
        <a:p>
          <a:endParaRPr lang="en-US"/>
        </a:p>
      </dgm:t>
    </dgm:pt>
    <dgm:pt modelId="{20FB84BC-A393-4B5D-99E3-FD6B9497B3D2}">
      <dgm:prSet phldrT="[Text]"/>
      <dgm:spPr/>
      <dgm:t>
        <a:bodyPr/>
        <a:lstStyle/>
        <a:p>
          <a:r>
            <a:rPr lang="en-US" dirty="0"/>
            <a:t>Establish Relationship</a:t>
          </a:r>
        </a:p>
      </dgm:t>
    </dgm:pt>
    <dgm:pt modelId="{7DE92A4D-6F6D-41A8-9F93-E714B6BD506C}" type="parTrans" cxnId="{CB159BF2-0DFE-45C3-B22F-EC677899B831}">
      <dgm:prSet/>
      <dgm:spPr/>
      <dgm:t>
        <a:bodyPr/>
        <a:lstStyle/>
        <a:p>
          <a:endParaRPr lang="en-US"/>
        </a:p>
      </dgm:t>
    </dgm:pt>
    <dgm:pt modelId="{953C420B-E88D-4043-BC4A-E9A77C28E7FA}" type="sibTrans" cxnId="{CB159BF2-0DFE-45C3-B22F-EC677899B831}">
      <dgm:prSet/>
      <dgm:spPr/>
      <dgm:t>
        <a:bodyPr/>
        <a:lstStyle/>
        <a:p>
          <a:endParaRPr lang="en-US"/>
        </a:p>
      </dgm:t>
    </dgm:pt>
    <dgm:pt modelId="{00E26652-AF09-4107-9D4C-D23920C9E756}">
      <dgm:prSet phldrT="[Text]"/>
      <dgm:spPr/>
      <dgm:t>
        <a:bodyPr/>
        <a:lstStyle/>
        <a:p>
          <a:r>
            <a:rPr lang="en-US" dirty="0"/>
            <a:t>Prepare Report</a:t>
          </a:r>
        </a:p>
      </dgm:t>
    </dgm:pt>
    <dgm:pt modelId="{712EF4DD-F426-4A39-9C37-496120ED6CB7}" type="parTrans" cxnId="{DFD9F868-B98B-4DD1-839B-7F386B859762}">
      <dgm:prSet/>
      <dgm:spPr/>
      <dgm:t>
        <a:bodyPr/>
        <a:lstStyle/>
        <a:p>
          <a:endParaRPr lang="en-US"/>
        </a:p>
      </dgm:t>
    </dgm:pt>
    <dgm:pt modelId="{DAD5E736-CA72-4CEC-B56E-2850227249EF}" type="sibTrans" cxnId="{DFD9F868-B98B-4DD1-839B-7F386B859762}">
      <dgm:prSet/>
      <dgm:spPr/>
      <dgm:t>
        <a:bodyPr/>
        <a:lstStyle/>
        <a:p>
          <a:endParaRPr lang="en-US"/>
        </a:p>
      </dgm:t>
    </dgm:pt>
    <dgm:pt modelId="{D61F727A-D0DE-42C5-A977-BE7284E92F99}">
      <dgm:prSet phldrT="[Text]"/>
      <dgm:spPr/>
      <dgm:t>
        <a:bodyPr/>
        <a:lstStyle/>
        <a:p>
          <a:r>
            <a:rPr lang="en-US" dirty="0"/>
            <a:t>Transform Data</a:t>
          </a:r>
        </a:p>
      </dgm:t>
    </dgm:pt>
    <dgm:pt modelId="{482D0531-83E3-4A42-809D-BEF5E41F5A70}" type="parTrans" cxnId="{A82157A3-B787-464F-B3DE-AFD78784CE7B}">
      <dgm:prSet/>
      <dgm:spPr/>
      <dgm:t>
        <a:bodyPr/>
        <a:lstStyle/>
        <a:p>
          <a:endParaRPr lang="en-US"/>
        </a:p>
      </dgm:t>
    </dgm:pt>
    <dgm:pt modelId="{C107DC26-4E16-4E6D-AF5A-CD9B683635D8}" type="sibTrans" cxnId="{A82157A3-B787-464F-B3DE-AFD78784CE7B}">
      <dgm:prSet/>
      <dgm:spPr/>
      <dgm:t>
        <a:bodyPr/>
        <a:lstStyle/>
        <a:p>
          <a:endParaRPr lang="en-US"/>
        </a:p>
      </dgm:t>
    </dgm:pt>
    <dgm:pt modelId="{144D2EBC-7287-4428-8F08-47A208D65B90}">
      <dgm:prSet phldrT="[Text]"/>
      <dgm:spPr/>
      <dgm:t>
        <a:bodyPr/>
        <a:lstStyle/>
        <a:p>
          <a:r>
            <a:rPr lang="en-US" dirty="0"/>
            <a:t>Prepare Dashboard</a:t>
          </a:r>
        </a:p>
      </dgm:t>
    </dgm:pt>
    <dgm:pt modelId="{EA6EF10B-DE56-4F89-89D9-09036963BD01}" type="parTrans" cxnId="{5DEAEE85-5F37-4EBA-9BA7-125E75D5AB7F}">
      <dgm:prSet/>
      <dgm:spPr/>
      <dgm:t>
        <a:bodyPr/>
        <a:lstStyle/>
        <a:p>
          <a:endParaRPr lang="en-US"/>
        </a:p>
      </dgm:t>
    </dgm:pt>
    <dgm:pt modelId="{88DCED5A-F704-4FA9-9359-1035D20F1A74}" type="sibTrans" cxnId="{5DEAEE85-5F37-4EBA-9BA7-125E75D5AB7F}">
      <dgm:prSet/>
      <dgm:spPr/>
      <dgm:t>
        <a:bodyPr/>
        <a:lstStyle/>
        <a:p>
          <a:endParaRPr lang="en-US"/>
        </a:p>
      </dgm:t>
    </dgm:pt>
    <dgm:pt modelId="{3EAFA7E5-5C85-4700-9815-8C4B002B5D4C}">
      <dgm:prSet phldrT="[Text]"/>
      <dgm:spPr/>
      <dgm:t>
        <a:bodyPr/>
        <a:lstStyle/>
        <a:p>
          <a:r>
            <a:rPr lang="en-US" dirty="0"/>
            <a:t>Share</a:t>
          </a:r>
        </a:p>
      </dgm:t>
    </dgm:pt>
    <dgm:pt modelId="{DF177AC8-F831-4D2B-8E06-3B84C6B0F3F9}" type="parTrans" cxnId="{0C664049-43C7-4096-BC1B-9B98254B0C9B}">
      <dgm:prSet/>
      <dgm:spPr/>
      <dgm:t>
        <a:bodyPr/>
        <a:lstStyle/>
        <a:p>
          <a:endParaRPr lang="en-US"/>
        </a:p>
      </dgm:t>
    </dgm:pt>
    <dgm:pt modelId="{2BD2E287-3B9D-451E-9EB3-8404DE3ADB6C}" type="sibTrans" cxnId="{0C664049-43C7-4096-BC1B-9B98254B0C9B}">
      <dgm:prSet/>
      <dgm:spPr/>
      <dgm:t>
        <a:bodyPr/>
        <a:lstStyle/>
        <a:p>
          <a:endParaRPr lang="en-US"/>
        </a:p>
      </dgm:t>
    </dgm:pt>
    <dgm:pt modelId="{B4E72130-AF19-4570-B3B0-CF298E426AB1}" type="pres">
      <dgm:prSet presAssocID="{E3096B95-F7CE-4086-8438-1D2C4F5286E9}" presName="cycle" presStyleCnt="0">
        <dgm:presLayoutVars>
          <dgm:dir/>
          <dgm:resizeHandles val="exact"/>
        </dgm:presLayoutVars>
      </dgm:prSet>
      <dgm:spPr/>
    </dgm:pt>
    <dgm:pt modelId="{A1E794A9-BCCC-42A9-BEBE-F8B797E0BAAE}" type="pres">
      <dgm:prSet presAssocID="{A535206C-7D1A-45DA-8E85-72BA5AB474EA}" presName="node" presStyleLbl="node1" presStyleIdx="0" presStyleCnt="7">
        <dgm:presLayoutVars>
          <dgm:bulletEnabled val="1"/>
        </dgm:presLayoutVars>
      </dgm:prSet>
      <dgm:spPr/>
    </dgm:pt>
    <dgm:pt modelId="{DA826B3F-8D16-4B35-89A7-79FF58A69AE8}" type="pres">
      <dgm:prSet presAssocID="{AC9105CF-24FC-4AE5-ADC1-275E0FF9BEB5}" presName="sibTrans" presStyleLbl="sibTrans2D1" presStyleIdx="0" presStyleCnt="7"/>
      <dgm:spPr/>
    </dgm:pt>
    <dgm:pt modelId="{9D473C71-DCF4-4EC2-8216-15CAA7AAE088}" type="pres">
      <dgm:prSet presAssocID="{AC9105CF-24FC-4AE5-ADC1-275E0FF9BEB5}" presName="connectorText" presStyleLbl="sibTrans2D1" presStyleIdx="0" presStyleCnt="7"/>
      <dgm:spPr/>
    </dgm:pt>
    <dgm:pt modelId="{2974AA61-A45D-4822-A701-D1AAA5CA0123}" type="pres">
      <dgm:prSet presAssocID="{D61F727A-D0DE-42C5-A977-BE7284E92F99}" presName="node" presStyleLbl="node1" presStyleIdx="1" presStyleCnt="7">
        <dgm:presLayoutVars>
          <dgm:bulletEnabled val="1"/>
        </dgm:presLayoutVars>
      </dgm:prSet>
      <dgm:spPr/>
    </dgm:pt>
    <dgm:pt modelId="{21E741E1-3AE9-4855-9C1E-EB95BDDC3689}" type="pres">
      <dgm:prSet presAssocID="{C107DC26-4E16-4E6D-AF5A-CD9B683635D8}" presName="sibTrans" presStyleLbl="sibTrans2D1" presStyleIdx="1" presStyleCnt="7"/>
      <dgm:spPr/>
    </dgm:pt>
    <dgm:pt modelId="{70FE7C6D-D86F-439A-90AA-0AC48AA4BCC9}" type="pres">
      <dgm:prSet presAssocID="{C107DC26-4E16-4E6D-AF5A-CD9B683635D8}" presName="connectorText" presStyleLbl="sibTrans2D1" presStyleIdx="1" presStyleCnt="7"/>
      <dgm:spPr/>
    </dgm:pt>
    <dgm:pt modelId="{C3596779-76B1-414D-B3E1-39C8C82C6DD5}" type="pres">
      <dgm:prSet presAssocID="{9EC05CD0-89CF-4928-BC7F-3762230104AA}" presName="node" presStyleLbl="node1" presStyleIdx="2" presStyleCnt="7">
        <dgm:presLayoutVars>
          <dgm:bulletEnabled val="1"/>
        </dgm:presLayoutVars>
      </dgm:prSet>
      <dgm:spPr/>
    </dgm:pt>
    <dgm:pt modelId="{B939ECFD-0163-4052-BDE1-3572ED6EA9BD}" type="pres">
      <dgm:prSet presAssocID="{23BE29D8-48CF-40C5-8467-639F64AB61D8}" presName="sibTrans" presStyleLbl="sibTrans2D1" presStyleIdx="2" presStyleCnt="7"/>
      <dgm:spPr/>
    </dgm:pt>
    <dgm:pt modelId="{E8FFA58B-AE98-403B-87D5-CBDD9357FDC5}" type="pres">
      <dgm:prSet presAssocID="{23BE29D8-48CF-40C5-8467-639F64AB61D8}" presName="connectorText" presStyleLbl="sibTrans2D1" presStyleIdx="2" presStyleCnt="7"/>
      <dgm:spPr/>
    </dgm:pt>
    <dgm:pt modelId="{718E7188-DB5D-4BAF-BD8A-39B389BEE4B9}" type="pres">
      <dgm:prSet presAssocID="{20FB84BC-A393-4B5D-99E3-FD6B9497B3D2}" presName="node" presStyleLbl="node1" presStyleIdx="3" presStyleCnt="7">
        <dgm:presLayoutVars>
          <dgm:bulletEnabled val="1"/>
        </dgm:presLayoutVars>
      </dgm:prSet>
      <dgm:spPr/>
    </dgm:pt>
    <dgm:pt modelId="{1B3498F6-861F-4C7A-9D08-1B1B9AF2FB24}" type="pres">
      <dgm:prSet presAssocID="{953C420B-E88D-4043-BC4A-E9A77C28E7FA}" presName="sibTrans" presStyleLbl="sibTrans2D1" presStyleIdx="3" presStyleCnt="7"/>
      <dgm:spPr/>
    </dgm:pt>
    <dgm:pt modelId="{5CE3AA70-95C1-4988-87C2-6A0261BDA6ED}" type="pres">
      <dgm:prSet presAssocID="{953C420B-E88D-4043-BC4A-E9A77C28E7FA}" presName="connectorText" presStyleLbl="sibTrans2D1" presStyleIdx="3" presStyleCnt="7"/>
      <dgm:spPr/>
    </dgm:pt>
    <dgm:pt modelId="{83249E12-A409-4D21-8429-398BAD63E00E}" type="pres">
      <dgm:prSet presAssocID="{00E26652-AF09-4107-9D4C-D23920C9E756}" presName="node" presStyleLbl="node1" presStyleIdx="4" presStyleCnt="7">
        <dgm:presLayoutVars>
          <dgm:bulletEnabled val="1"/>
        </dgm:presLayoutVars>
      </dgm:prSet>
      <dgm:spPr/>
    </dgm:pt>
    <dgm:pt modelId="{027B81C7-E6A4-47A9-B3AA-A648523E0BAF}" type="pres">
      <dgm:prSet presAssocID="{DAD5E736-CA72-4CEC-B56E-2850227249EF}" presName="sibTrans" presStyleLbl="sibTrans2D1" presStyleIdx="4" presStyleCnt="7"/>
      <dgm:spPr/>
    </dgm:pt>
    <dgm:pt modelId="{E634332E-8C6A-4C94-A98B-F8041E6E76F0}" type="pres">
      <dgm:prSet presAssocID="{DAD5E736-CA72-4CEC-B56E-2850227249EF}" presName="connectorText" presStyleLbl="sibTrans2D1" presStyleIdx="4" presStyleCnt="7"/>
      <dgm:spPr/>
    </dgm:pt>
    <dgm:pt modelId="{C18AF698-E4C7-4CAB-AA55-233A88D0E471}" type="pres">
      <dgm:prSet presAssocID="{144D2EBC-7287-4428-8F08-47A208D65B90}" presName="node" presStyleLbl="node1" presStyleIdx="5" presStyleCnt="7">
        <dgm:presLayoutVars>
          <dgm:bulletEnabled val="1"/>
        </dgm:presLayoutVars>
      </dgm:prSet>
      <dgm:spPr/>
    </dgm:pt>
    <dgm:pt modelId="{FEE87282-1A4C-422B-A993-C66F177D0A2E}" type="pres">
      <dgm:prSet presAssocID="{88DCED5A-F704-4FA9-9359-1035D20F1A74}" presName="sibTrans" presStyleLbl="sibTrans2D1" presStyleIdx="5" presStyleCnt="7"/>
      <dgm:spPr/>
    </dgm:pt>
    <dgm:pt modelId="{DE2CF242-228C-4B4C-8647-B18414A19042}" type="pres">
      <dgm:prSet presAssocID="{88DCED5A-F704-4FA9-9359-1035D20F1A74}" presName="connectorText" presStyleLbl="sibTrans2D1" presStyleIdx="5" presStyleCnt="7"/>
      <dgm:spPr/>
    </dgm:pt>
    <dgm:pt modelId="{E36C7035-3E89-4E9B-9790-486A0E9DFCA0}" type="pres">
      <dgm:prSet presAssocID="{3EAFA7E5-5C85-4700-9815-8C4B002B5D4C}" presName="node" presStyleLbl="node1" presStyleIdx="6" presStyleCnt="7">
        <dgm:presLayoutVars>
          <dgm:bulletEnabled val="1"/>
        </dgm:presLayoutVars>
      </dgm:prSet>
      <dgm:spPr/>
    </dgm:pt>
    <dgm:pt modelId="{04CBE054-3EC3-4D1A-BC57-18976576F742}" type="pres">
      <dgm:prSet presAssocID="{2BD2E287-3B9D-451E-9EB3-8404DE3ADB6C}" presName="sibTrans" presStyleLbl="sibTrans2D1" presStyleIdx="6" presStyleCnt="7"/>
      <dgm:spPr/>
    </dgm:pt>
    <dgm:pt modelId="{C197EF6F-477D-4FE7-9532-1A00AE668D77}" type="pres">
      <dgm:prSet presAssocID="{2BD2E287-3B9D-451E-9EB3-8404DE3ADB6C}" presName="connectorText" presStyleLbl="sibTrans2D1" presStyleIdx="6" presStyleCnt="7"/>
      <dgm:spPr/>
    </dgm:pt>
  </dgm:ptLst>
  <dgm:cxnLst>
    <dgm:cxn modelId="{A0416600-FCA1-4E55-99C8-D421EA36588F}" type="presOf" srcId="{23BE29D8-48CF-40C5-8467-639F64AB61D8}" destId="{B939ECFD-0163-4052-BDE1-3572ED6EA9BD}" srcOrd="0" destOrd="0" presId="urn:microsoft.com/office/officeart/2005/8/layout/cycle2"/>
    <dgm:cxn modelId="{57F42E15-1A27-41A0-9BC1-04A712594281}" type="presOf" srcId="{953C420B-E88D-4043-BC4A-E9A77C28E7FA}" destId="{5CE3AA70-95C1-4988-87C2-6A0261BDA6ED}" srcOrd="1" destOrd="0" presId="urn:microsoft.com/office/officeart/2005/8/layout/cycle2"/>
    <dgm:cxn modelId="{B679DC1A-D99D-4CC3-A9C4-7F3E8056D85D}" type="presOf" srcId="{E3096B95-F7CE-4086-8438-1D2C4F5286E9}" destId="{B4E72130-AF19-4570-B3B0-CF298E426AB1}" srcOrd="0" destOrd="0" presId="urn:microsoft.com/office/officeart/2005/8/layout/cycle2"/>
    <dgm:cxn modelId="{7BDDEC31-CFF9-4A20-B3B1-CA79EBD48D6C}" type="presOf" srcId="{144D2EBC-7287-4428-8F08-47A208D65B90}" destId="{C18AF698-E4C7-4CAB-AA55-233A88D0E471}" srcOrd="0" destOrd="0" presId="urn:microsoft.com/office/officeart/2005/8/layout/cycle2"/>
    <dgm:cxn modelId="{99EB5C35-BDF6-4254-BA30-6E712B193862}" type="presOf" srcId="{D61F727A-D0DE-42C5-A977-BE7284E92F99}" destId="{2974AA61-A45D-4822-A701-D1AAA5CA0123}" srcOrd="0" destOrd="0" presId="urn:microsoft.com/office/officeart/2005/8/layout/cycle2"/>
    <dgm:cxn modelId="{0EC65F35-9DDE-41FD-8BFD-A3CF71778B13}" type="presOf" srcId="{C107DC26-4E16-4E6D-AF5A-CD9B683635D8}" destId="{70FE7C6D-D86F-439A-90AA-0AC48AA4BCC9}" srcOrd="1" destOrd="0" presId="urn:microsoft.com/office/officeart/2005/8/layout/cycle2"/>
    <dgm:cxn modelId="{B047D43C-B45F-4403-BA61-1F2DC2ACA873}" type="presOf" srcId="{DAD5E736-CA72-4CEC-B56E-2850227249EF}" destId="{027B81C7-E6A4-47A9-B3AA-A648523E0BAF}" srcOrd="0" destOrd="0" presId="urn:microsoft.com/office/officeart/2005/8/layout/cycle2"/>
    <dgm:cxn modelId="{DFD9F868-B98B-4DD1-839B-7F386B859762}" srcId="{E3096B95-F7CE-4086-8438-1D2C4F5286E9}" destId="{00E26652-AF09-4107-9D4C-D23920C9E756}" srcOrd="4" destOrd="0" parTransId="{712EF4DD-F426-4A39-9C37-496120ED6CB7}" sibTransId="{DAD5E736-CA72-4CEC-B56E-2850227249EF}"/>
    <dgm:cxn modelId="{0C664049-43C7-4096-BC1B-9B98254B0C9B}" srcId="{E3096B95-F7CE-4086-8438-1D2C4F5286E9}" destId="{3EAFA7E5-5C85-4700-9815-8C4B002B5D4C}" srcOrd="6" destOrd="0" parTransId="{DF177AC8-F831-4D2B-8E06-3B84C6B0F3F9}" sibTransId="{2BD2E287-3B9D-451E-9EB3-8404DE3ADB6C}"/>
    <dgm:cxn modelId="{E0BEEF49-3B5B-4DEC-89D6-79ECBB41D221}" type="presOf" srcId="{AC9105CF-24FC-4AE5-ADC1-275E0FF9BEB5}" destId="{DA826B3F-8D16-4B35-89A7-79FF58A69AE8}" srcOrd="0" destOrd="0" presId="urn:microsoft.com/office/officeart/2005/8/layout/cycle2"/>
    <dgm:cxn modelId="{0FEC1E76-9C0D-44BD-BB48-75CD85B2836D}" type="presOf" srcId="{2BD2E287-3B9D-451E-9EB3-8404DE3ADB6C}" destId="{C197EF6F-477D-4FE7-9532-1A00AE668D77}" srcOrd="1" destOrd="0" presId="urn:microsoft.com/office/officeart/2005/8/layout/cycle2"/>
    <dgm:cxn modelId="{C4FC2B77-C922-44D8-AF6C-EF015F72DB12}" type="presOf" srcId="{C107DC26-4E16-4E6D-AF5A-CD9B683635D8}" destId="{21E741E1-3AE9-4855-9C1E-EB95BDDC3689}" srcOrd="0" destOrd="0" presId="urn:microsoft.com/office/officeart/2005/8/layout/cycle2"/>
    <dgm:cxn modelId="{BE76A37C-BC8D-4F1A-A859-3B0AAA979472}" srcId="{E3096B95-F7CE-4086-8438-1D2C4F5286E9}" destId="{A535206C-7D1A-45DA-8E85-72BA5AB474EA}" srcOrd="0" destOrd="0" parTransId="{527CED88-1C23-475D-B198-C77A42F1643D}" sibTransId="{AC9105CF-24FC-4AE5-ADC1-275E0FF9BEB5}"/>
    <dgm:cxn modelId="{0960C582-E88F-4A06-BB45-95D144D7A6F8}" type="presOf" srcId="{A535206C-7D1A-45DA-8E85-72BA5AB474EA}" destId="{A1E794A9-BCCC-42A9-BEBE-F8B797E0BAAE}" srcOrd="0" destOrd="0" presId="urn:microsoft.com/office/officeart/2005/8/layout/cycle2"/>
    <dgm:cxn modelId="{5DEAEE85-5F37-4EBA-9BA7-125E75D5AB7F}" srcId="{E3096B95-F7CE-4086-8438-1D2C4F5286E9}" destId="{144D2EBC-7287-4428-8F08-47A208D65B90}" srcOrd="5" destOrd="0" parTransId="{EA6EF10B-DE56-4F89-89D9-09036963BD01}" sibTransId="{88DCED5A-F704-4FA9-9359-1035D20F1A74}"/>
    <dgm:cxn modelId="{1C9DEB86-E2D9-4D66-9B4E-B55516AED541}" type="presOf" srcId="{DAD5E736-CA72-4CEC-B56E-2850227249EF}" destId="{E634332E-8C6A-4C94-A98B-F8041E6E76F0}" srcOrd="1" destOrd="0" presId="urn:microsoft.com/office/officeart/2005/8/layout/cycle2"/>
    <dgm:cxn modelId="{3ADF8998-6CB0-4D19-B576-05BED8F9E33A}" type="presOf" srcId="{953C420B-E88D-4043-BC4A-E9A77C28E7FA}" destId="{1B3498F6-861F-4C7A-9D08-1B1B9AF2FB24}" srcOrd="0" destOrd="0" presId="urn:microsoft.com/office/officeart/2005/8/layout/cycle2"/>
    <dgm:cxn modelId="{676D39A0-9327-42D3-9756-E9CFECD1B52E}" srcId="{E3096B95-F7CE-4086-8438-1D2C4F5286E9}" destId="{9EC05CD0-89CF-4928-BC7F-3762230104AA}" srcOrd="2" destOrd="0" parTransId="{D68618C0-72A2-42F5-AC19-FD7725F2A2A5}" sibTransId="{23BE29D8-48CF-40C5-8467-639F64AB61D8}"/>
    <dgm:cxn modelId="{801541A1-EF6B-4663-AE97-6D9969D86984}" type="presOf" srcId="{00E26652-AF09-4107-9D4C-D23920C9E756}" destId="{83249E12-A409-4D21-8429-398BAD63E00E}" srcOrd="0" destOrd="0" presId="urn:microsoft.com/office/officeart/2005/8/layout/cycle2"/>
    <dgm:cxn modelId="{A82157A3-B787-464F-B3DE-AFD78784CE7B}" srcId="{E3096B95-F7CE-4086-8438-1D2C4F5286E9}" destId="{D61F727A-D0DE-42C5-A977-BE7284E92F99}" srcOrd="1" destOrd="0" parTransId="{482D0531-83E3-4A42-809D-BEF5E41F5A70}" sibTransId="{C107DC26-4E16-4E6D-AF5A-CD9B683635D8}"/>
    <dgm:cxn modelId="{6B3F15A8-083D-4DE9-8780-6E38C1DC6EC2}" type="presOf" srcId="{23BE29D8-48CF-40C5-8467-639F64AB61D8}" destId="{E8FFA58B-AE98-403B-87D5-CBDD9357FDC5}" srcOrd="1" destOrd="0" presId="urn:microsoft.com/office/officeart/2005/8/layout/cycle2"/>
    <dgm:cxn modelId="{1EA00AAB-0586-488F-9A6C-85C56848A3DD}" type="presOf" srcId="{2BD2E287-3B9D-451E-9EB3-8404DE3ADB6C}" destId="{04CBE054-3EC3-4D1A-BC57-18976576F742}" srcOrd="0" destOrd="0" presId="urn:microsoft.com/office/officeart/2005/8/layout/cycle2"/>
    <dgm:cxn modelId="{4F3DBFB2-2A7B-48FA-8685-FBEC7868B4BA}" type="presOf" srcId="{AC9105CF-24FC-4AE5-ADC1-275E0FF9BEB5}" destId="{9D473C71-DCF4-4EC2-8216-15CAA7AAE088}" srcOrd="1" destOrd="0" presId="urn:microsoft.com/office/officeart/2005/8/layout/cycle2"/>
    <dgm:cxn modelId="{5C92CDD3-D250-42A9-B8C6-BDC70C8F9490}" type="presOf" srcId="{20FB84BC-A393-4B5D-99E3-FD6B9497B3D2}" destId="{718E7188-DB5D-4BAF-BD8A-39B389BEE4B9}" srcOrd="0" destOrd="0" presId="urn:microsoft.com/office/officeart/2005/8/layout/cycle2"/>
    <dgm:cxn modelId="{10D3DDDA-AD88-4F8C-8208-A37CCD16C397}" type="presOf" srcId="{88DCED5A-F704-4FA9-9359-1035D20F1A74}" destId="{FEE87282-1A4C-422B-A993-C66F177D0A2E}" srcOrd="0" destOrd="0" presId="urn:microsoft.com/office/officeart/2005/8/layout/cycle2"/>
    <dgm:cxn modelId="{766A55E3-9161-4496-919C-57CC76E0FCA5}" type="presOf" srcId="{9EC05CD0-89CF-4928-BC7F-3762230104AA}" destId="{C3596779-76B1-414D-B3E1-39C8C82C6DD5}" srcOrd="0" destOrd="0" presId="urn:microsoft.com/office/officeart/2005/8/layout/cycle2"/>
    <dgm:cxn modelId="{6C0919EB-477F-4868-90B4-799ACAA70FCA}" type="presOf" srcId="{88DCED5A-F704-4FA9-9359-1035D20F1A74}" destId="{DE2CF242-228C-4B4C-8647-B18414A19042}" srcOrd="1" destOrd="0" presId="urn:microsoft.com/office/officeart/2005/8/layout/cycle2"/>
    <dgm:cxn modelId="{CB159BF2-0DFE-45C3-B22F-EC677899B831}" srcId="{E3096B95-F7CE-4086-8438-1D2C4F5286E9}" destId="{20FB84BC-A393-4B5D-99E3-FD6B9497B3D2}" srcOrd="3" destOrd="0" parTransId="{7DE92A4D-6F6D-41A8-9F93-E714B6BD506C}" sibTransId="{953C420B-E88D-4043-BC4A-E9A77C28E7FA}"/>
    <dgm:cxn modelId="{9A6E52FC-7394-4B46-AE18-BC64622C2CB2}" type="presOf" srcId="{3EAFA7E5-5C85-4700-9815-8C4B002B5D4C}" destId="{E36C7035-3E89-4E9B-9790-486A0E9DFCA0}" srcOrd="0" destOrd="0" presId="urn:microsoft.com/office/officeart/2005/8/layout/cycle2"/>
    <dgm:cxn modelId="{DFE8E2AB-AF8A-4B8D-B6D8-F138F1959F89}" type="presParOf" srcId="{B4E72130-AF19-4570-B3B0-CF298E426AB1}" destId="{A1E794A9-BCCC-42A9-BEBE-F8B797E0BAAE}" srcOrd="0" destOrd="0" presId="urn:microsoft.com/office/officeart/2005/8/layout/cycle2"/>
    <dgm:cxn modelId="{32CF9A71-CFD3-4FDA-B81B-243A08BC92F8}" type="presParOf" srcId="{B4E72130-AF19-4570-B3B0-CF298E426AB1}" destId="{DA826B3F-8D16-4B35-89A7-79FF58A69AE8}" srcOrd="1" destOrd="0" presId="urn:microsoft.com/office/officeart/2005/8/layout/cycle2"/>
    <dgm:cxn modelId="{2DAB0431-0062-454C-85EB-BCFDEEB012B5}" type="presParOf" srcId="{DA826B3F-8D16-4B35-89A7-79FF58A69AE8}" destId="{9D473C71-DCF4-4EC2-8216-15CAA7AAE088}" srcOrd="0" destOrd="0" presId="urn:microsoft.com/office/officeart/2005/8/layout/cycle2"/>
    <dgm:cxn modelId="{1A8B35F9-222E-47F5-930C-FFDE55F50C0F}" type="presParOf" srcId="{B4E72130-AF19-4570-B3B0-CF298E426AB1}" destId="{2974AA61-A45D-4822-A701-D1AAA5CA0123}" srcOrd="2" destOrd="0" presId="urn:microsoft.com/office/officeart/2005/8/layout/cycle2"/>
    <dgm:cxn modelId="{68CE1DC8-B346-4898-B1C2-66564FC22962}" type="presParOf" srcId="{B4E72130-AF19-4570-B3B0-CF298E426AB1}" destId="{21E741E1-3AE9-4855-9C1E-EB95BDDC3689}" srcOrd="3" destOrd="0" presId="urn:microsoft.com/office/officeart/2005/8/layout/cycle2"/>
    <dgm:cxn modelId="{7B959512-684B-45FF-9C0B-D9CE3B7C6516}" type="presParOf" srcId="{21E741E1-3AE9-4855-9C1E-EB95BDDC3689}" destId="{70FE7C6D-D86F-439A-90AA-0AC48AA4BCC9}" srcOrd="0" destOrd="0" presId="urn:microsoft.com/office/officeart/2005/8/layout/cycle2"/>
    <dgm:cxn modelId="{E5925EE7-7B28-41D7-A121-65145FE4B0E9}" type="presParOf" srcId="{B4E72130-AF19-4570-B3B0-CF298E426AB1}" destId="{C3596779-76B1-414D-B3E1-39C8C82C6DD5}" srcOrd="4" destOrd="0" presId="urn:microsoft.com/office/officeart/2005/8/layout/cycle2"/>
    <dgm:cxn modelId="{F89F5623-CC17-443D-9BAB-EB512BFC38B3}" type="presParOf" srcId="{B4E72130-AF19-4570-B3B0-CF298E426AB1}" destId="{B939ECFD-0163-4052-BDE1-3572ED6EA9BD}" srcOrd="5" destOrd="0" presId="urn:microsoft.com/office/officeart/2005/8/layout/cycle2"/>
    <dgm:cxn modelId="{1FCB0CA1-3237-4CD8-9AE9-CE5C1223B7DA}" type="presParOf" srcId="{B939ECFD-0163-4052-BDE1-3572ED6EA9BD}" destId="{E8FFA58B-AE98-403B-87D5-CBDD9357FDC5}" srcOrd="0" destOrd="0" presId="urn:microsoft.com/office/officeart/2005/8/layout/cycle2"/>
    <dgm:cxn modelId="{C755747A-A8C3-4357-8631-65CCDF8812C9}" type="presParOf" srcId="{B4E72130-AF19-4570-B3B0-CF298E426AB1}" destId="{718E7188-DB5D-4BAF-BD8A-39B389BEE4B9}" srcOrd="6" destOrd="0" presId="urn:microsoft.com/office/officeart/2005/8/layout/cycle2"/>
    <dgm:cxn modelId="{2277EAC5-1442-4AA8-B692-9FE6EABDC2EF}" type="presParOf" srcId="{B4E72130-AF19-4570-B3B0-CF298E426AB1}" destId="{1B3498F6-861F-4C7A-9D08-1B1B9AF2FB24}" srcOrd="7" destOrd="0" presId="urn:microsoft.com/office/officeart/2005/8/layout/cycle2"/>
    <dgm:cxn modelId="{3DECE09A-AD03-4104-8BF5-5E568ABB0F94}" type="presParOf" srcId="{1B3498F6-861F-4C7A-9D08-1B1B9AF2FB24}" destId="{5CE3AA70-95C1-4988-87C2-6A0261BDA6ED}" srcOrd="0" destOrd="0" presId="urn:microsoft.com/office/officeart/2005/8/layout/cycle2"/>
    <dgm:cxn modelId="{70F9997B-671B-4236-8DF5-B5E6BAEEFE4B}" type="presParOf" srcId="{B4E72130-AF19-4570-B3B0-CF298E426AB1}" destId="{83249E12-A409-4D21-8429-398BAD63E00E}" srcOrd="8" destOrd="0" presId="urn:microsoft.com/office/officeart/2005/8/layout/cycle2"/>
    <dgm:cxn modelId="{8304B202-3DF0-4DB6-87A5-9F7F84458E45}" type="presParOf" srcId="{B4E72130-AF19-4570-B3B0-CF298E426AB1}" destId="{027B81C7-E6A4-47A9-B3AA-A648523E0BAF}" srcOrd="9" destOrd="0" presId="urn:microsoft.com/office/officeart/2005/8/layout/cycle2"/>
    <dgm:cxn modelId="{77336DC3-72FA-4276-8819-34F7E1D2DFF4}" type="presParOf" srcId="{027B81C7-E6A4-47A9-B3AA-A648523E0BAF}" destId="{E634332E-8C6A-4C94-A98B-F8041E6E76F0}" srcOrd="0" destOrd="0" presId="urn:microsoft.com/office/officeart/2005/8/layout/cycle2"/>
    <dgm:cxn modelId="{5E85C9B7-E266-49CE-802E-08C3E36712AF}" type="presParOf" srcId="{B4E72130-AF19-4570-B3B0-CF298E426AB1}" destId="{C18AF698-E4C7-4CAB-AA55-233A88D0E471}" srcOrd="10" destOrd="0" presId="urn:microsoft.com/office/officeart/2005/8/layout/cycle2"/>
    <dgm:cxn modelId="{5E1E9AE3-D60E-4802-9559-6A2559F21813}" type="presParOf" srcId="{B4E72130-AF19-4570-B3B0-CF298E426AB1}" destId="{FEE87282-1A4C-422B-A993-C66F177D0A2E}" srcOrd="11" destOrd="0" presId="urn:microsoft.com/office/officeart/2005/8/layout/cycle2"/>
    <dgm:cxn modelId="{C1850F3B-84B8-4BC2-B11D-EE541AB94E43}" type="presParOf" srcId="{FEE87282-1A4C-422B-A993-C66F177D0A2E}" destId="{DE2CF242-228C-4B4C-8647-B18414A19042}" srcOrd="0" destOrd="0" presId="urn:microsoft.com/office/officeart/2005/8/layout/cycle2"/>
    <dgm:cxn modelId="{A74DC576-DBB7-4632-A5D8-A4EC1EA9E780}" type="presParOf" srcId="{B4E72130-AF19-4570-B3B0-CF298E426AB1}" destId="{E36C7035-3E89-4E9B-9790-486A0E9DFCA0}" srcOrd="12" destOrd="0" presId="urn:microsoft.com/office/officeart/2005/8/layout/cycle2"/>
    <dgm:cxn modelId="{D1C16674-0EE6-4C4E-9EDA-6282BAA2E3B4}" type="presParOf" srcId="{B4E72130-AF19-4570-B3B0-CF298E426AB1}" destId="{04CBE054-3EC3-4D1A-BC57-18976576F742}" srcOrd="13" destOrd="0" presId="urn:microsoft.com/office/officeart/2005/8/layout/cycle2"/>
    <dgm:cxn modelId="{E8ACE759-38CD-4185-823F-35B4665E6967}" type="presParOf" srcId="{04CBE054-3EC3-4D1A-BC57-18976576F742}" destId="{C197EF6F-477D-4FE7-9532-1A00AE668D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C218-3F18-4E60-B3AB-AC26E98F7F0C}">
      <dsp:nvSpPr>
        <dsp:cNvPr id="0" name=""/>
        <dsp:cNvSpPr/>
      </dsp:nvSpPr>
      <dsp:spPr>
        <a:xfrm>
          <a:off x="1823970" y="0"/>
          <a:ext cx="121598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Wisdom</a:t>
          </a:r>
        </a:p>
      </dsp:txBody>
      <dsp:txXfrm>
        <a:off x="1823970" y="0"/>
        <a:ext cx="1215980" cy="1016000"/>
      </dsp:txXfrm>
    </dsp:sp>
    <dsp:sp modelId="{B88A80F6-F0CD-45C1-88B2-D27294EFDE03}">
      <dsp:nvSpPr>
        <dsp:cNvPr id="0" name=""/>
        <dsp:cNvSpPr/>
      </dsp:nvSpPr>
      <dsp:spPr>
        <a:xfrm>
          <a:off x="1215980" y="1015999"/>
          <a:ext cx="243196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Knowledge</a:t>
          </a:r>
        </a:p>
      </dsp:txBody>
      <dsp:txXfrm>
        <a:off x="1641573" y="1015999"/>
        <a:ext cx="1580774" cy="1016000"/>
      </dsp:txXfrm>
    </dsp:sp>
    <dsp:sp modelId="{83252914-46C1-4BB5-A8A3-D93C7E85D2DB}">
      <dsp:nvSpPr>
        <dsp:cNvPr id="0" name=""/>
        <dsp:cNvSpPr/>
      </dsp:nvSpPr>
      <dsp:spPr>
        <a:xfrm>
          <a:off x="607990" y="2031999"/>
          <a:ext cx="364794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Information</a:t>
          </a:r>
        </a:p>
      </dsp:txBody>
      <dsp:txXfrm>
        <a:off x="1246379" y="2031999"/>
        <a:ext cx="2371161" cy="1016000"/>
      </dsp:txXfrm>
    </dsp:sp>
    <dsp:sp modelId="{7A01EAA6-52D1-4EFF-9B17-BAFD6469C899}">
      <dsp:nvSpPr>
        <dsp:cNvPr id="0" name=""/>
        <dsp:cNvSpPr/>
      </dsp:nvSpPr>
      <dsp:spPr>
        <a:xfrm>
          <a:off x="0" y="3047999"/>
          <a:ext cx="4863921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</a:t>
          </a:r>
        </a:p>
      </dsp:txBody>
      <dsp:txXfrm>
        <a:off x="851186" y="3047999"/>
        <a:ext cx="3161548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794A9-BCCC-42A9-BEBE-F8B797E0BAAE}">
      <dsp:nvSpPr>
        <dsp:cNvPr id="0" name=""/>
        <dsp:cNvSpPr/>
      </dsp:nvSpPr>
      <dsp:spPr>
        <a:xfrm>
          <a:off x="3629483" y="988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Link to Data Source</a:t>
          </a:r>
        </a:p>
      </dsp:txBody>
      <dsp:txXfrm>
        <a:off x="3838119" y="209624"/>
        <a:ext cx="1007385" cy="1007385"/>
      </dsp:txXfrm>
    </dsp:sp>
    <dsp:sp modelId="{DA826B3F-8D16-4B35-89A7-79FF58A69AE8}">
      <dsp:nvSpPr>
        <dsp:cNvPr id="0" name=""/>
        <dsp:cNvSpPr/>
      </dsp:nvSpPr>
      <dsp:spPr>
        <a:xfrm rot="1542857">
          <a:off x="5106829" y="932767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112471" y="1004213"/>
        <a:ext cx="265854" cy="288493"/>
      </dsp:txXfrm>
    </dsp:sp>
    <dsp:sp modelId="{2974AA61-A45D-4822-A701-D1AAA5CA0123}">
      <dsp:nvSpPr>
        <dsp:cNvPr id="0" name=""/>
        <dsp:cNvSpPr/>
      </dsp:nvSpPr>
      <dsp:spPr>
        <a:xfrm>
          <a:off x="5558679" y="930039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Transform Data</a:t>
          </a:r>
        </a:p>
      </dsp:txBody>
      <dsp:txXfrm>
        <a:off x="5767315" y="1138675"/>
        <a:ext cx="1007385" cy="1007385"/>
      </dsp:txXfrm>
    </dsp:sp>
    <dsp:sp modelId="{21E741E1-3AE9-4855-9C1E-EB95BDDC3689}">
      <dsp:nvSpPr>
        <dsp:cNvPr id="0" name=""/>
        <dsp:cNvSpPr/>
      </dsp:nvSpPr>
      <dsp:spPr>
        <a:xfrm rot="4628571">
          <a:off x="6316956" y="2435258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122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361248" y="2475882"/>
        <a:ext cx="265854" cy="288493"/>
      </dsp:txXfrm>
    </dsp:sp>
    <dsp:sp modelId="{C3596779-76B1-414D-B3E1-39C8C82C6DD5}">
      <dsp:nvSpPr>
        <dsp:cNvPr id="0" name=""/>
        <dsp:cNvSpPr/>
      </dsp:nvSpPr>
      <dsp:spPr>
        <a:xfrm>
          <a:off x="6035151" y="3017599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Load Data</a:t>
          </a:r>
        </a:p>
      </dsp:txBody>
      <dsp:txXfrm>
        <a:off x="6243787" y="3226235"/>
        <a:ext cx="1007385" cy="1007385"/>
      </dsp:txXfrm>
    </dsp:sp>
    <dsp:sp modelId="{B939ECFD-0163-4052-BDE1-3572ED6EA9BD}">
      <dsp:nvSpPr>
        <dsp:cNvPr id="0" name=""/>
        <dsp:cNvSpPr/>
      </dsp:nvSpPr>
      <dsp:spPr>
        <a:xfrm rot="7714286">
          <a:off x="5896763" y="4318160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245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5989251" y="4369784"/>
        <a:ext cx="265854" cy="288493"/>
      </dsp:txXfrm>
    </dsp:sp>
    <dsp:sp modelId="{718E7188-DB5D-4BAF-BD8A-39B389BEE4B9}">
      <dsp:nvSpPr>
        <dsp:cNvPr id="0" name=""/>
        <dsp:cNvSpPr/>
      </dsp:nvSpPr>
      <dsp:spPr>
        <a:xfrm>
          <a:off x="4700106" y="4691692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Establish Relationship</a:t>
          </a:r>
        </a:p>
      </dsp:txBody>
      <dsp:txXfrm>
        <a:off x="4908742" y="4900328"/>
        <a:ext cx="1007385" cy="1007385"/>
      </dsp:txXfrm>
    </dsp:sp>
    <dsp:sp modelId="{1B3498F6-861F-4C7A-9D08-1B1B9AF2FB24}">
      <dsp:nvSpPr>
        <dsp:cNvPr id="0" name=""/>
        <dsp:cNvSpPr/>
      </dsp:nvSpPr>
      <dsp:spPr>
        <a:xfrm rot="10800000">
          <a:off x="4162665" y="5163610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367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4276602" y="5259774"/>
        <a:ext cx="265854" cy="288493"/>
      </dsp:txXfrm>
    </dsp:sp>
    <dsp:sp modelId="{83249E12-A409-4D21-8429-398BAD63E00E}">
      <dsp:nvSpPr>
        <dsp:cNvPr id="0" name=""/>
        <dsp:cNvSpPr/>
      </dsp:nvSpPr>
      <dsp:spPr>
        <a:xfrm>
          <a:off x="2558861" y="4691692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Prepare Report</a:t>
          </a:r>
        </a:p>
      </dsp:txBody>
      <dsp:txXfrm>
        <a:off x="2767497" y="4900328"/>
        <a:ext cx="1007385" cy="1007385"/>
      </dsp:txXfrm>
    </dsp:sp>
    <dsp:sp modelId="{027B81C7-E6A4-47A9-B3AA-A648523E0BAF}">
      <dsp:nvSpPr>
        <dsp:cNvPr id="0" name=""/>
        <dsp:cNvSpPr/>
      </dsp:nvSpPr>
      <dsp:spPr>
        <a:xfrm rot="13885714">
          <a:off x="2420473" y="4334967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490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512961" y="4475671"/>
        <a:ext cx="265854" cy="288493"/>
      </dsp:txXfrm>
    </dsp:sp>
    <dsp:sp modelId="{C18AF698-E4C7-4CAB-AA55-233A88D0E471}">
      <dsp:nvSpPr>
        <dsp:cNvPr id="0" name=""/>
        <dsp:cNvSpPr/>
      </dsp:nvSpPr>
      <dsp:spPr>
        <a:xfrm>
          <a:off x="1223816" y="3017599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Prepare Dashboard</a:t>
          </a:r>
        </a:p>
      </dsp:txBody>
      <dsp:txXfrm>
        <a:off x="1432452" y="3226235"/>
        <a:ext cx="1007385" cy="1007385"/>
      </dsp:txXfrm>
    </dsp:sp>
    <dsp:sp modelId="{FEE87282-1A4C-422B-A993-C66F177D0A2E}">
      <dsp:nvSpPr>
        <dsp:cNvPr id="0" name=""/>
        <dsp:cNvSpPr/>
      </dsp:nvSpPr>
      <dsp:spPr>
        <a:xfrm rot="16971429">
          <a:off x="1982093" y="2456216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612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026385" y="2607920"/>
        <a:ext cx="265854" cy="288493"/>
      </dsp:txXfrm>
    </dsp:sp>
    <dsp:sp modelId="{E36C7035-3E89-4E9B-9790-486A0E9DFCA0}">
      <dsp:nvSpPr>
        <dsp:cNvPr id="0" name=""/>
        <dsp:cNvSpPr/>
      </dsp:nvSpPr>
      <dsp:spPr>
        <a:xfrm>
          <a:off x="1700288" y="930039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Share</a:t>
          </a:r>
        </a:p>
      </dsp:txBody>
      <dsp:txXfrm>
        <a:off x="1908924" y="1138675"/>
        <a:ext cx="1007385" cy="1007385"/>
      </dsp:txXfrm>
    </dsp:sp>
    <dsp:sp modelId="{04CBE054-3EC3-4D1A-BC57-18976576F742}">
      <dsp:nvSpPr>
        <dsp:cNvPr id="0" name=""/>
        <dsp:cNvSpPr/>
      </dsp:nvSpPr>
      <dsp:spPr>
        <a:xfrm rot="20057143">
          <a:off x="3177634" y="942095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735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183276" y="1062977"/>
        <a:ext cx="265854" cy="288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09/09/2021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12540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types are covered in detail in the next lesson, so don’t spend too much time discussing them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95611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that this lesson is an introduction to visualization. Some of the chart types are discussed in more detail later in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6983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8439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what you have learned so far in this module, regarding the limitations of managed BI and the uptake of self-service BI with all its advantages, do you think there is a future for managed BI?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76008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136650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117226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63662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68515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75114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data steward is covered in a later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54240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70728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11718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18288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transformations are introduced in more detail in the next topic. Module 4 of Course 20778C, </a:t>
            </a:r>
            <a:r>
              <a:rPr lang="en-GB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Shaping and Combining Data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explains how to implement data transformations using menu options and M in Power Query Editor. Module 5 of Course 20778C, </a:t>
            </a:r>
            <a:r>
              <a:rPr lang="en-GB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Modeling Data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explains how to use DAX.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93016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b="1" dirty="0"/>
              <a:t>XL682:</a:t>
            </a:r>
          </a:p>
          <a:p>
            <a:r>
              <a:rPr lang="en-US" dirty="0"/>
              <a:t>Descriptive Analytics with Excel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4137a22-17ae-4f14-9770-16a1f984bc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Enterprise BI data models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Create a consistent view of data elements and their relationships in the organization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Set standards and use naming conventions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Comprise a logical and physical model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Semantic model gives meaning to the data</a:t>
            </a:r>
          </a:p>
        </p:txBody>
      </p:sp>
    </p:spTree>
    <p:extLst>
      <p:ext uri="{BB962C8B-B14F-4D97-AF65-F5344CB8AC3E}">
        <p14:creationId xmlns:p14="http://schemas.microsoft.com/office/powerpoint/2010/main" val="400924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519e9d4-6aca-488a-83ff-34891af5888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data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sources
Queries
Data transformations
Visualization</a:t>
            </a:r>
          </a:p>
        </p:txBody>
      </p:sp>
    </p:spTree>
    <p:extLst>
      <p:ext uri="{BB962C8B-B14F-4D97-AF65-F5344CB8AC3E}">
        <p14:creationId xmlns:p14="http://schemas.microsoft.com/office/powerpoint/2010/main" val="331687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baf14bf-b870-475b-b06d-496e8f8413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The location, or repository, of the data for your BI solution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Traditionally used ETL process, now held: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On-premises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 the cloud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 files</a:t>
            </a:r>
          </a:p>
          <a:p>
            <a:pPr lvl="0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fe04e08-b085-4dc8-9fab-e57b11d28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51813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Commands you run against the data source to specify the data to extract: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Return entire tables or run a query against the source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 stored procedures against SQL Server databases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Only return the data that you need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Expressions used to transform data: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M Query Language: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Use in Power Query Editor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Generate using menu options or edit query directly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DAX: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Derived from MDX and Excel formulas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Straightforward to use but very powerful</a:t>
            </a:r>
          </a:p>
        </p:txBody>
      </p:sp>
    </p:spTree>
    <p:extLst>
      <p:ext uri="{BB962C8B-B14F-4D97-AF65-F5344CB8AC3E}">
        <p14:creationId xmlns:p14="http://schemas.microsoft.com/office/powerpoint/2010/main" val="224097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2d25c6f-c178-4023-9ed6-50d1b59504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Data must be transformed from its form in the data source into a compatible format for your reports: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Cleaning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Formatting</a:t>
            </a:r>
          </a:p>
          <a:p>
            <a:pPr lvl="1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3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13b535a-5315-498e-8782-bb598abe8f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Human eye recognizes patterns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Easier to see anomalies in charts and maps than tables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Visualizations reveal patterns, clusters, and outliers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Help make fast decisions about data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Eliminates the need for the brain to process</a:t>
            </a:r>
            <a:br>
              <a:rPr lang="en-US" b="0" kern="0" dirty="0">
                <a:solidFill>
                  <a:srgbClr val="000000"/>
                </a:solidFill>
              </a:rPr>
            </a:br>
            <a:r>
              <a:rPr lang="en-US" b="0" kern="0" dirty="0">
                <a:solidFill>
                  <a:srgbClr val="000000"/>
                </a:solidFill>
              </a:rPr>
              <a:t>raw numbers</a:t>
            </a:r>
          </a:p>
        </p:txBody>
      </p:sp>
    </p:spTree>
    <p:extLst>
      <p:ext uri="{BB962C8B-B14F-4D97-AF65-F5344CB8AC3E}">
        <p14:creationId xmlns:p14="http://schemas.microsoft.com/office/powerpoint/2010/main" val="180525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9803ad3-332e-4364-9307-825bc724ef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data visualization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Charts
Cards
Maps
Tables
Tree maps
Formatting charts</a:t>
            </a:r>
          </a:p>
        </p:txBody>
      </p:sp>
    </p:spTree>
    <p:extLst>
      <p:ext uri="{BB962C8B-B14F-4D97-AF65-F5344CB8AC3E}">
        <p14:creationId xmlns:p14="http://schemas.microsoft.com/office/powerpoint/2010/main" val="12776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c03e6dd-734c-4658-9d84-a28946ec26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self-service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explosion
Limitations of managed enterprise BI
Self-service BI trend</a:t>
            </a:r>
          </a:p>
        </p:txBody>
      </p:sp>
    </p:spTree>
    <p:extLst>
      <p:ext uri="{BB962C8B-B14F-4D97-AF65-F5344CB8AC3E}">
        <p14:creationId xmlns:p14="http://schemas.microsoft.com/office/powerpoint/2010/main" val="75647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cccbad1-f141-4e7a-8fea-346357387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Self-service BI trend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28260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Big data: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Less about being big, more about an organization’s ability to extract useful insights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Users need to combine data from various sources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Data analysis needs to be done quicker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Self-service BI: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Business users can access corporate data and perform analysis without possessing technical skills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Popularity driven by: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Excel Power Tools (Power 4)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Power BI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Increase in affordable solutions from software vendors, such as Tableau and Qlik</a:t>
            </a:r>
          </a:p>
        </p:txBody>
      </p:sp>
    </p:spTree>
    <p:extLst>
      <p:ext uri="{BB962C8B-B14F-4D97-AF65-F5344CB8AC3E}">
        <p14:creationId xmlns:p14="http://schemas.microsoft.com/office/powerpoint/2010/main" val="869150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fee374f-4705-49f4-8962-1f0b3dff42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tools for self-service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SQL Server Reporting Services
</a:t>
            </a:r>
            <a:r>
              <a:rPr lang="en-GB" b="1" dirty="0">
                <a:solidFill>
                  <a:srgbClr val="FF0000"/>
                </a:solidFill>
              </a:rPr>
              <a:t>Excel</a:t>
            </a:r>
            <a:r>
              <a:rPr lang="en-GB" dirty="0"/>
              <a:t>
SharePoint Online
Power BI Desktop
Power BI Report Server</a:t>
            </a:r>
          </a:p>
        </p:txBody>
      </p:sp>
    </p:spTree>
    <p:extLst>
      <p:ext uri="{BB962C8B-B14F-4D97-AF65-F5344CB8AC3E}">
        <p14:creationId xmlns:p14="http://schemas.microsoft.com/office/powerpoint/2010/main" val="400748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fb9fcd1-1cb4-47e3-a2f1-e00908c7e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Server Reporting Services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Part of the SQL Server family: 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Reporting element of the Microsoft BI stack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Installed on stand-alone, dedicated server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Secured using Windows Authentication/AD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Reports created by: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SSRS developers using Report Designer in Visual Studio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Business users using Report Builder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Data cached on server to speed report generation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Users subscribe to report schedules</a:t>
            </a:r>
          </a:p>
          <a:p>
            <a:pPr lvl="1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0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bf533d6-879a-4338-9cf9-d770d45beff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7" y="1021214"/>
            <a:ext cx="8366557" cy="5379585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The addition of the 4 power tools to Excel was the key driver in growing the self-service BI trend: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Power Pivot</a:t>
            </a:r>
            <a:r>
              <a:rPr lang="en-US" b="0" kern="0" dirty="0">
                <a:solidFill>
                  <a:srgbClr val="000000"/>
                </a:solidFill>
              </a:rPr>
              <a:t>: work with millions of rows, model data with DAX, create relationships, measures and KPIs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Power Query</a:t>
            </a:r>
            <a:r>
              <a:rPr lang="en-US" b="0" kern="0" dirty="0">
                <a:solidFill>
                  <a:srgbClr val="000000"/>
                </a:solidFill>
              </a:rPr>
              <a:t>: renamed Get &amp; Transform in Excel 2016. Import data from external data sources, including local files, on-premises and cloud databases, SaaS providers, and Hadoop. Transform, format, and combine data. Share queries using Power BI Data Catalog 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Power View</a:t>
            </a:r>
            <a:r>
              <a:rPr lang="en-US" b="0" kern="0" dirty="0">
                <a:solidFill>
                  <a:srgbClr val="000000"/>
                </a:solidFill>
              </a:rPr>
              <a:t>: create interactive visualizations, drill down into data, create new relationships, and KPIs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Power Map</a:t>
            </a:r>
            <a:r>
              <a:rPr lang="en-US" b="0" kern="0" dirty="0">
                <a:solidFill>
                  <a:srgbClr val="000000"/>
                </a:solidFill>
              </a:rPr>
              <a:t>: allow visualization geographical related data with maps</a:t>
            </a:r>
          </a:p>
          <a:p>
            <a:pPr lvl="1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5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E699E08-6E41-4E23-BE11-3FA5E445535E}"/>
              </a:ext>
            </a:extLst>
          </p:cNvPr>
          <p:cNvGrpSpPr/>
          <p:nvPr/>
        </p:nvGrpSpPr>
        <p:grpSpPr>
          <a:xfrm>
            <a:off x="2540497" y="4226521"/>
            <a:ext cx="2402094" cy="1947961"/>
            <a:chOff x="2540497" y="4226521"/>
            <a:chExt cx="2402094" cy="1947961"/>
          </a:xfrm>
        </p:grpSpPr>
        <p:pic>
          <p:nvPicPr>
            <p:cNvPr id="42" name="Picture 8" descr="Physical Data Model Quick Reference - SAP Help Portal">
              <a:extLst>
                <a:ext uri="{FF2B5EF4-FFF2-40B4-BE49-F238E27FC236}">
                  <a16:creationId xmlns:a16="http://schemas.microsoft.com/office/drawing/2014/main" id="{8521FE61-30F5-4F62-A6B6-995B93E2B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497" y="4226521"/>
              <a:ext cx="2402094" cy="16487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90F99-9F54-4580-B040-942B096678C5}"/>
                </a:ext>
              </a:extLst>
            </p:cNvPr>
            <p:cNvSpPr txBox="1"/>
            <p:nvPr/>
          </p:nvSpPr>
          <p:spPr>
            <a:xfrm>
              <a:off x="2949512" y="5846975"/>
              <a:ext cx="1435931" cy="327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Model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0F1A6F-98D1-4FA3-BCE9-13E72367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Loading</a:t>
            </a:r>
          </a:p>
        </p:txBody>
      </p:sp>
      <p:pic>
        <p:nvPicPr>
          <p:cNvPr id="1032" name="Picture 8" descr="Excel file will not scroll down? Fix it with these methods">
            <a:extLst>
              <a:ext uri="{FF2B5EF4-FFF2-40B4-BE49-F238E27FC236}">
                <a16:creationId xmlns:a16="http://schemas.microsoft.com/office/drawing/2014/main" id="{09534B8E-5D18-4658-AAD6-1C5920C0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48" y="4813002"/>
            <a:ext cx="771312" cy="7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5640A5-0BAD-48FC-BB9D-DE735056A913}"/>
              </a:ext>
            </a:extLst>
          </p:cNvPr>
          <p:cNvCxnSpPr>
            <a:cxnSpLocks/>
          </p:cNvCxnSpPr>
          <p:nvPr/>
        </p:nvCxnSpPr>
        <p:spPr bwMode="auto">
          <a:xfrm flipH="1">
            <a:off x="5035640" y="5198658"/>
            <a:ext cx="688254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538238-C284-4B7C-A3D9-680079CE6B58}"/>
              </a:ext>
            </a:extLst>
          </p:cNvPr>
          <p:cNvCxnSpPr>
            <a:cxnSpLocks/>
            <a:endCxn id="1032" idx="0"/>
          </p:cNvCxnSpPr>
          <p:nvPr/>
        </p:nvCxnSpPr>
        <p:spPr bwMode="auto">
          <a:xfrm flipH="1">
            <a:off x="6097704" y="4032717"/>
            <a:ext cx="879920" cy="780285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8450DD-B20B-4BF1-BB9A-F68918A792E0}"/>
              </a:ext>
            </a:extLst>
          </p:cNvPr>
          <p:cNvCxnSpPr>
            <a:cxnSpLocks/>
            <a:stCxn id="8" idx="1"/>
            <a:endCxn id="42" idx="0"/>
          </p:cNvCxnSpPr>
          <p:nvPr/>
        </p:nvCxnSpPr>
        <p:spPr bwMode="auto">
          <a:xfrm>
            <a:off x="3534873" y="3531671"/>
            <a:ext cx="206671" cy="69485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D8FE10-6F5D-44B0-AC6E-ED65C390CFD3}"/>
              </a:ext>
            </a:extLst>
          </p:cNvPr>
          <p:cNvGrpSpPr/>
          <p:nvPr/>
        </p:nvGrpSpPr>
        <p:grpSpPr>
          <a:xfrm>
            <a:off x="521461" y="647303"/>
            <a:ext cx="6026824" cy="2887443"/>
            <a:chOff x="521461" y="647303"/>
            <a:chExt cx="6026824" cy="2887443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1F91FD71-AB7A-4047-A212-0C538D0925D5}"/>
                </a:ext>
              </a:extLst>
            </p:cNvPr>
            <p:cNvSpPr/>
            <p:nvPr/>
          </p:nvSpPr>
          <p:spPr bwMode="auto">
            <a:xfrm>
              <a:off x="521461" y="647303"/>
              <a:ext cx="6026824" cy="2887443"/>
            </a:xfrm>
            <a:prstGeom prst="cloud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Common Data Sources</a:t>
              </a:r>
            </a:p>
          </p:txBody>
        </p:sp>
        <p:pic>
          <p:nvPicPr>
            <p:cNvPr id="1026" name="Picture 2" descr="Executive Perspective: Database Directions | Transforming Data with  Intelligence">
              <a:extLst>
                <a:ext uri="{FF2B5EF4-FFF2-40B4-BE49-F238E27FC236}">
                  <a16:creationId xmlns:a16="http://schemas.microsoft.com/office/drawing/2014/main" id="{05221EB8-7E63-4788-B4EE-B0D591898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832" y="2185022"/>
              <a:ext cx="1299707" cy="908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ile Manager: Download a Free Trial of WinZip">
              <a:extLst>
                <a:ext uri="{FF2B5EF4-FFF2-40B4-BE49-F238E27FC236}">
                  <a16:creationId xmlns:a16="http://schemas.microsoft.com/office/drawing/2014/main" id="{389F2199-6F70-493A-9660-5C96F620D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342" y="982769"/>
              <a:ext cx="980470" cy="81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Excel file will not scroll down? Fix it with these methods">
              <a:extLst>
                <a:ext uri="{FF2B5EF4-FFF2-40B4-BE49-F238E27FC236}">
                  <a16:creationId xmlns:a16="http://schemas.microsoft.com/office/drawing/2014/main" id="{A51A6670-2630-4327-A3C3-E71FF5610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512" y="1090140"/>
              <a:ext cx="771312" cy="77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lluminating the 'dark web'">
              <a:extLst>
                <a:ext uri="{FF2B5EF4-FFF2-40B4-BE49-F238E27FC236}">
                  <a16:creationId xmlns:a16="http://schemas.microsoft.com/office/drawing/2014/main" id="{8DD0DA5A-3CB9-477E-9A9B-C56687211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168" y="2447004"/>
              <a:ext cx="909330" cy="60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Hybrid Cloud Solutions | Benefits of Hybrid Cloud | VMware | ASEAN">
            <a:extLst>
              <a:ext uri="{FF2B5EF4-FFF2-40B4-BE49-F238E27FC236}">
                <a16:creationId xmlns:a16="http://schemas.microsoft.com/office/drawing/2014/main" id="{E30F310E-A726-4EFC-9C92-DA66FD7F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80" y="2001436"/>
            <a:ext cx="939471" cy="9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T API Using PHP | How To Setup Simple REST API Using PHP">
            <a:extLst>
              <a:ext uri="{FF2B5EF4-FFF2-40B4-BE49-F238E27FC236}">
                <a16:creationId xmlns:a16="http://schemas.microsoft.com/office/drawing/2014/main" id="{7BFF18D7-21A5-4052-8B22-CDC95A3F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19" y="1055597"/>
            <a:ext cx="898461" cy="9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A7D3FF-41B1-4ABB-8838-3E378DAA15C8}"/>
              </a:ext>
            </a:extLst>
          </p:cNvPr>
          <p:cNvSpPr/>
          <p:nvPr/>
        </p:nvSpPr>
        <p:spPr bwMode="auto">
          <a:xfrm>
            <a:off x="6548285" y="3244645"/>
            <a:ext cx="1529995" cy="725532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Power Query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25EBA8-541A-4F8F-B723-1B7E662724F0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>
            <a:off x="5723894" y="2844966"/>
            <a:ext cx="824391" cy="762445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0C14B0-4817-4964-B407-7865DD3CB8EF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 bwMode="auto">
          <a:xfrm flipH="1">
            <a:off x="7313283" y="2016164"/>
            <a:ext cx="315767" cy="1228481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C89EDB-849F-4252-B1FA-2DF0CAE214EA}"/>
              </a:ext>
            </a:extLst>
          </p:cNvPr>
          <p:cNvCxnSpPr>
            <a:cxnSpLocks/>
          </p:cNvCxnSpPr>
          <p:nvPr/>
        </p:nvCxnSpPr>
        <p:spPr bwMode="auto">
          <a:xfrm flipH="1">
            <a:off x="7764292" y="2749563"/>
            <a:ext cx="626729" cy="495082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2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B6FB-54CA-44CC-BA34-6613A1A4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3B9A-A7C3-4517-AD5F-EBCFB420D5F4}"/>
              </a:ext>
            </a:extLst>
          </p:cNvPr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Relationship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Referential Integrity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Foreign Key and Primary Key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Cardinality (Multiplicity)</a:t>
            </a:r>
          </a:p>
          <a:p>
            <a:pPr marL="0" lvl="0" indent="0">
              <a:buNone/>
            </a:pPr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6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B6FB-54CA-44CC-BA34-6613A1A4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3B9A-A7C3-4517-AD5F-EBCFB420D5F4}"/>
              </a:ext>
            </a:extLst>
          </p:cNvPr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Explore more Visual Elements and learn how to use each of those elements properties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Study deeper the DAX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If Direct Query is needed, learn SQL’s Select statements (www.w3schools.com/sql)</a:t>
            </a:r>
          </a:p>
        </p:txBody>
      </p:sp>
    </p:spTree>
    <p:extLst>
      <p:ext uri="{BB962C8B-B14F-4D97-AF65-F5344CB8AC3E}">
        <p14:creationId xmlns:p14="http://schemas.microsoft.com/office/powerpoint/2010/main" val="115423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2 Days
Training Hours: 9am~5pm
Lunch Break: </a:t>
            </a:r>
          </a:p>
          <a:p>
            <a:pPr lvl="1"/>
            <a:r>
              <a:rPr lang="en-GB" dirty="0"/>
              <a:t>Monday ~ Thursday: 12:45pm~1:45pm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80F87B-3BE3-4703-990F-06EF3B355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375103"/>
              </p:ext>
            </p:extLst>
          </p:nvPr>
        </p:nvGraphicFramePr>
        <p:xfrm>
          <a:off x="1524000" y="1397000"/>
          <a:ext cx="48639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9DB24-6BE9-4D14-8F48-6AC21E9242F3}"/>
              </a:ext>
            </a:extLst>
          </p:cNvPr>
          <p:cNvGrpSpPr/>
          <p:nvPr/>
        </p:nvGrpSpPr>
        <p:grpSpPr>
          <a:xfrm>
            <a:off x="814509" y="2413000"/>
            <a:ext cx="2184122" cy="4063999"/>
            <a:chOff x="814509" y="2413000"/>
            <a:chExt cx="2184122" cy="4063999"/>
          </a:xfrm>
        </p:grpSpPr>
        <p:sp>
          <p:nvSpPr>
            <p:cNvPr id="12" name="Arrow: Striped Right 11">
              <a:extLst>
                <a:ext uri="{FF2B5EF4-FFF2-40B4-BE49-F238E27FC236}">
                  <a16:creationId xmlns:a16="http://schemas.microsoft.com/office/drawing/2014/main" id="{D138A432-EEC9-467B-B3D8-F977B4EC1DB7}"/>
                </a:ext>
              </a:extLst>
            </p:cNvPr>
            <p:cNvSpPr/>
            <p:nvPr/>
          </p:nvSpPr>
          <p:spPr bwMode="auto">
            <a:xfrm flipH="1">
              <a:off x="1742941" y="2413000"/>
              <a:ext cx="1255690" cy="4063999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1A8B0B-5FD5-43D2-B78A-CE06659DF659}"/>
                </a:ext>
              </a:extLst>
            </p:cNvPr>
            <p:cNvSpPr txBox="1"/>
            <p:nvPr/>
          </p:nvSpPr>
          <p:spPr>
            <a:xfrm>
              <a:off x="814509" y="4273213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DBMS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E5451C-6E29-4F40-8FB1-B7EA24F77FAF}"/>
              </a:ext>
            </a:extLst>
          </p:cNvPr>
          <p:cNvGrpSpPr/>
          <p:nvPr/>
        </p:nvGrpSpPr>
        <p:grpSpPr>
          <a:xfrm>
            <a:off x="5106472" y="1931832"/>
            <a:ext cx="2111864" cy="4752304"/>
            <a:chOff x="5106472" y="1931832"/>
            <a:chExt cx="2111864" cy="4752304"/>
          </a:xfrm>
        </p:grpSpPr>
        <p:sp>
          <p:nvSpPr>
            <p:cNvPr id="14" name="Arrow: Striped Right 13">
              <a:extLst>
                <a:ext uri="{FF2B5EF4-FFF2-40B4-BE49-F238E27FC236}">
                  <a16:creationId xmlns:a16="http://schemas.microsoft.com/office/drawing/2014/main" id="{53A49656-D0E3-47D0-A56F-1E407AFA9A19}"/>
                </a:ext>
              </a:extLst>
            </p:cNvPr>
            <p:cNvSpPr/>
            <p:nvPr/>
          </p:nvSpPr>
          <p:spPr bwMode="auto">
            <a:xfrm>
              <a:off x="5106472" y="1931832"/>
              <a:ext cx="1526147" cy="4752304"/>
            </a:xfrm>
            <a:prstGeom prst="stripedRightArrow">
              <a:avLst>
                <a:gd name="adj1" fmla="val 50000"/>
                <a:gd name="adj2" fmla="val 4487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3504D-F844-4915-907F-7F347B3ACB16}"/>
                </a:ext>
              </a:extLst>
            </p:cNvPr>
            <p:cNvSpPr txBox="1"/>
            <p:nvPr/>
          </p:nvSpPr>
          <p:spPr>
            <a:xfrm>
              <a:off x="6730702" y="412331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9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b815f6b-9c51-4f3a-803e-ecd54c9b54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intelligence scenarios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Big data is the result of data generated by the internet, social media, and e-commerce: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Data is constantly being gathered for commercial use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Data is constantly growing in size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Reporting: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Extracting data and presenting it to enable decision-making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Show metrics for organizational performance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Analysis: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Evaluating data to discover insights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Data should answer questions, but quickly becomes outdated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Collaboration: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Business analysts need to share data for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19333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4c7c886d-73c1-43ae-971e-b0e8137cf9c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in business intelligence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BI trend is moving away from analyzing historical data, towards real-time analytics and predictions: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Self-service reporting and analysis: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Self-service has existed since the invention of spreadsheets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Widespread adoption of Excel and the use of power tools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Enables independence from IT, quick to produce reports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Increasing adoption of BI: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Organizations of all sizes gathering data and statistics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Essential to react to trends and remain competitive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Availability of out-of-the-box solutions: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Solutions from Tableau, Qlik, Microsoft, Salesforce, and so on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Some have large license fees and may require trained report developer</a:t>
            </a:r>
          </a:p>
        </p:txBody>
      </p:sp>
    </p:spTree>
    <p:extLst>
      <p:ext uri="{BB962C8B-B14F-4D97-AF65-F5344CB8AC3E}">
        <p14:creationId xmlns:p14="http://schemas.microsoft.com/office/powerpoint/2010/main" val="246447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4001-B7E0-4CA0-AAC4-36BA5930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2728-2751-437E-A510-CB04BF36BACD}"/>
              </a:ext>
            </a:extLst>
          </p:cNvPr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Power Query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Pivot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View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Map</a:t>
            </a:r>
          </a:p>
        </p:txBody>
      </p:sp>
    </p:spTree>
    <p:extLst>
      <p:ext uri="{BB962C8B-B14F-4D97-AF65-F5344CB8AC3E}">
        <p14:creationId xmlns:p14="http://schemas.microsoft.com/office/powerpoint/2010/main" val="217413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6EBE-7C66-4521-8C31-0EC0D24E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 using Power 4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2AA101-7D36-4867-A04E-02A169A9B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153242"/>
              </p:ext>
            </p:extLst>
          </p:nvPr>
        </p:nvGraphicFramePr>
        <p:xfrm>
          <a:off x="460375" y="740662"/>
          <a:ext cx="8683625" cy="611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75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c65190f-0c8d-49bf-8479-4ff8dcef448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intelligence project roles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Developing BI solutions requires upfront planning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Each role in the project performs a vital function: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Program manager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Data architect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Technical architect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BI developer</a:t>
            </a:r>
          </a:p>
        </p:txBody>
      </p:sp>
    </p:spTree>
    <p:extLst>
      <p:ext uri="{BB962C8B-B14F-4D97-AF65-F5344CB8AC3E}">
        <p14:creationId xmlns:p14="http://schemas.microsoft.com/office/powerpoint/2010/main" val="1375978951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286</TotalTime>
  <Words>1222</Words>
  <Application>Microsoft Office PowerPoint</Application>
  <PresentationFormat>On-screen Show (4:3)</PresentationFormat>
  <Paragraphs>214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Wingdings</vt:lpstr>
      <vt:lpstr>Arial</vt:lpstr>
      <vt:lpstr>Segoe UI</vt:lpstr>
      <vt:lpstr>Verdana</vt:lpstr>
      <vt:lpstr>Calibri</vt:lpstr>
      <vt:lpstr>NG_MOC_Core_ModuleNew2</vt:lpstr>
      <vt:lpstr>Introduction</vt:lpstr>
      <vt:lpstr>Your Instructor</vt:lpstr>
      <vt:lpstr>Training Schedule</vt:lpstr>
      <vt:lpstr>What is BI?</vt:lpstr>
      <vt:lpstr>Business intelligence scenarios</vt:lpstr>
      <vt:lpstr>Trends in business intelligence</vt:lpstr>
      <vt:lpstr>Power 4</vt:lpstr>
      <vt:lpstr>Process in using Power 4</vt:lpstr>
      <vt:lpstr>Business intelligence project roles</vt:lpstr>
      <vt:lpstr>Enterprise BI data models</vt:lpstr>
      <vt:lpstr>Introduction to data analysis</vt:lpstr>
      <vt:lpstr>Data sources</vt:lpstr>
      <vt:lpstr>Queries</vt:lpstr>
      <vt:lpstr>Data transformations</vt:lpstr>
      <vt:lpstr>Visualization</vt:lpstr>
      <vt:lpstr>Introduction to data visualization</vt:lpstr>
      <vt:lpstr>Overview of self-service BI</vt:lpstr>
      <vt:lpstr>Self-service BI trend</vt:lpstr>
      <vt:lpstr>Microsoft tools for self-service BI</vt:lpstr>
      <vt:lpstr>SQL Server Reporting Services</vt:lpstr>
      <vt:lpstr>Excel</vt:lpstr>
      <vt:lpstr>Data Loading</vt:lpstr>
      <vt:lpstr>Important Concepts</vt:lpstr>
      <vt:lpstr>What’s Next?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FNU LNU</cp:lastModifiedBy>
  <cp:revision>22</cp:revision>
  <dcterms:created xsi:type="dcterms:W3CDTF">2019-05-28T15:35:21Z</dcterms:created>
  <dcterms:modified xsi:type="dcterms:W3CDTF">2021-09-09T07:48:41Z</dcterms:modified>
</cp:coreProperties>
</file>