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71" r:id="rId4"/>
    <p:sldId id="292" r:id="rId5"/>
    <p:sldId id="273" r:id="rId6"/>
    <p:sldId id="293" r:id="rId7"/>
    <p:sldId id="272" r:id="rId8"/>
    <p:sldId id="29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81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935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7910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710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1999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011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014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89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993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502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63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32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0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978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827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853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051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8812" y="1696065"/>
            <a:ext cx="10611010" cy="332507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XL1001:</a:t>
            </a:r>
            <a:br>
              <a:rPr lang="en-US" dirty="0"/>
            </a:br>
            <a:r>
              <a:rPr lang="en-US" dirty="0"/>
              <a:t>Advanced Data Management </a:t>
            </a:r>
            <a:br>
              <a:rPr lang="en-US" dirty="0"/>
            </a:br>
            <a:r>
              <a:rPr lang="en-US" dirty="0"/>
              <a:t>and </a:t>
            </a:r>
            <a:br>
              <a:rPr lang="en-US" dirty="0"/>
            </a:br>
            <a:r>
              <a:rPr lang="en-US" dirty="0"/>
              <a:t>Analysis using Excel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84103" y="5419344"/>
            <a:ext cx="8825658" cy="861420"/>
          </a:xfrm>
        </p:spPr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4432" y="2603500"/>
            <a:ext cx="9339072" cy="3416300"/>
          </a:xfrm>
        </p:spPr>
        <p:txBody>
          <a:bodyPr>
            <a:normAutofit/>
          </a:bodyPr>
          <a:lstStyle/>
          <a:p>
            <a:r>
              <a:rPr lang="en-US" sz="2800" dirty="0"/>
              <a:t>LENG Chee Kong</a:t>
            </a:r>
          </a:p>
          <a:p>
            <a:r>
              <a:rPr lang="en-US" sz="2800" dirty="0"/>
              <a:t>ckleng1964@gmail.com</a:t>
            </a:r>
          </a:p>
          <a:p>
            <a:r>
              <a:rPr lang="en-US" sz="2800" dirty="0"/>
              <a:t>019-2133329</a:t>
            </a:r>
          </a:p>
          <a:p>
            <a:r>
              <a:rPr lang="en-US" sz="2800" dirty="0"/>
              <a:t>https://my.linkedin.com/in/chee-kong-leng/en-us</a:t>
            </a:r>
          </a:p>
        </p:txBody>
      </p:sp>
    </p:spTree>
    <p:extLst>
      <p:ext uri="{BB962C8B-B14F-4D97-AF65-F5344CB8AC3E}">
        <p14:creationId xmlns:p14="http://schemas.microsoft.com/office/powerpoint/2010/main" val="1750939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Class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Duration: </a:t>
            </a:r>
            <a:r>
              <a:rPr lang="en-US" sz="2800" i="1" dirty="0"/>
              <a:t>3 Days</a:t>
            </a:r>
          </a:p>
          <a:p>
            <a:r>
              <a:rPr lang="en-US" sz="2800" dirty="0"/>
              <a:t>Training Hour:  9am~ 5pm</a:t>
            </a:r>
          </a:p>
          <a:p>
            <a:r>
              <a:rPr lang="en-US" sz="2800" i="1" dirty="0"/>
              <a:t>Lunch Break: 12:30pm~1:30pm</a:t>
            </a:r>
          </a:p>
          <a:p>
            <a:r>
              <a:rPr lang="en-US" sz="2800" dirty="0"/>
              <a:t>Short Breaks:</a:t>
            </a:r>
          </a:p>
          <a:p>
            <a:pPr lvl="1"/>
            <a:r>
              <a:rPr lang="en-US" sz="2400" dirty="0"/>
              <a:t>Morning: </a:t>
            </a:r>
            <a:r>
              <a:rPr lang="en-US" sz="2400" i="1" dirty="0"/>
              <a:t>10:30am~10:45am</a:t>
            </a:r>
          </a:p>
          <a:p>
            <a:pPr lvl="1"/>
            <a:r>
              <a:rPr lang="en-US" sz="2400" dirty="0"/>
              <a:t>Afternoon: </a:t>
            </a:r>
            <a:r>
              <a:rPr lang="en-US" sz="2400" i="1" dirty="0"/>
              <a:t>3:30pm~3:45pm</a:t>
            </a:r>
          </a:p>
        </p:txBody>
      </p:sp>
    </p:spTree>
    <p:extLst>
      <p:ext uri="{BB962C8B-B14F-4D97-AF65-F5344CB8AC3E}">
        <p14:creationId xmlns:p14="http://schemas.microsoft.com/office/powerpoint/2010/main" val="2028954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EAAE8-74E0-4998-AEBB-ABB732498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Background and 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EF8FA-BFE6-4D81-B6BD-E285BFDE6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number of Excel users perform data management and analytics increased</a:t>
            </a:r>
          </a:p>
          <a:p>
            <a:r>
              <a:rPr lang="en-US" sz="2400" dirty="0"/>
              <a:t>Many Excel users do not/do not know apply good practices in Data Modeling</a:t>
            </a:r>
          </a:p>
          <a:p>
            <a:r>
              <a:rPr lang="en-US" sz="2400" dirty="0"/>
              <a:t>Most courses are too features oriented</a:t>
            </a:r>
          </a:p>
        </p:txBody>
      </p:sp>
    </p:spTree>
    <p:extLst>
      <p:ext uri="{BB962C8B-B14F-4D97-AF65-F5344CB8AC3E}">
        <p14:creationId xmlns:p14="http://schemas.microsoft.com/office/powerpoint/2010/main" val="2032513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BF7E1-8270-4A3C-B144-9C6F96436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C4EEA-3B36-4D6C-A540-90B31AF75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Develop High Quality Model with good practices</a:t>
            </a:r>
          </a:p>
          <a:p>
            <a:r>
              <a:rPr lang="en-US" sz="2400" dirty="0"/>
              <a:t>Management Data Effectively</a:t>
            </a:r>
          </a:p>
          <a:p>
            <a:r>
              <a:rPr lang="en-US" sz="2400" dirty="0"/>
              <a:t>Introduce various Information Retrieval Techniques</a:t>
            </a:r>
          </a:p>
          <a:p>
            <a:r>
              <a:rPr lang="en-US" sz="2400" dirty="0"/>
              <a:t>Apply Data Visualization Techniques</a:t>
            </a:r>
          </a:p>
        </p:txBody>
      </p:sp>
    </p:spTree>
    <p:extLst>
      <p:ext uri="{BB962C8B-B14F-4D97-AF65-F5344CB8AC3E}">
        <p14:creationId xmlns:p14="http://schemas.microsoft.com/office/powerpoint/2010/main" val="4009393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E8A8C-FD00-43BD-B0E1-FA1AE9D47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practices in Data Modeling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34187-185E-46B9-AD57-23C6FAA34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Giving your data meaning</a:t>
            </a:r>
          </a:p>
          <a:p>
            <a:r>
              <a:rPr lang="en-US" sz="2400" dirty="0"/>
              <a:t>Minimize impact to model when change occurs</a:t>
            </a:r>
          </a:p>
          <a:p>
            <a:r>
              <a:rPr lang="en-US" sz="2400" dirty="0"/>
              <a:t>Lets system do more</a:t>
            </a:r>
          </a:p>
          <a:p>
            <a:r>
              <a:rPr lang="en-US" sz="2400" dirty="0"/>
              <a:t>Prevention is better than cure</a:t>
            </a:r>
          </a:p>
          <a:p>
            <a:r>
              <a:rPr lang="en-US" sz="2400" dirty="0"/>
              <a:t>Information Hiding to deal with complexities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2191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6A948-FD42-4B0F-9A14-4D8476850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Retrieval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BC255-D745-4332-A451-57371A418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Observation</a:t>
            </a:r>
          </a:p>
          <a:p>
            <a:r>
              <a:rPr lang="en-US" sz="2800" dirty="0"/>
              <a:t>Basic Features</a:t>
            </a:r>
          </a:p>
          <a:p>
            <a:r>
              <a:rPr lang="en-US" sz="2800" dirty="0"/>
              <a:t>Functions &amp; Formulas</a:t>
            </a:r>
          </a:p>
          <a:p>
            <a:r>
              <a:rPr lang="en-US" sz="2800" dirty="0"/>
              <a:t>Advanced Feature</a:t>
            </a:r>
          </a:p>
          <a:p>
            <a:pPr lvl="1"/>
            <a:r>
              <a:rPr lang="en-US" sz="2400" dirty="0"/>
              <a:t>Pivot Tables</a:t>
            </a:r>
          </a:p>
          <a:p>
            <a:pPr lvl="1"/>
            <a:r>
              <a:rPr lang="en-US" sz="2400" dirty="0"/>
              <a:t>Add-Ins</a:t>
            </a:r>
          </a:p>
          <a:p>
            <a:pPr lvl="1"/>
            <a:r>
              <a:rPr lang="en-US" sz="2400" dirty="0"/>
              <a:t>Power 4</a:t>
            </a:r>
          </a:p>
          <a:p>
            <a:r>
              <a:rPr lang="en-US" sz="2800" dirty="0"/>
              <a:t>Programming (VBA)</a:t>
            </a:r>
          </a:p>
        </p:txBody>
      </p:sp>
    </p:spTree>
    <p:extLst>
      <p:ext uri="{BB962C8B-B14F-4D97-AF65-F5344CB8AC3E}">
        <p14:creationId xmlns:p14="http://schemas.microsoft.com/office/powerpoint/2010/main" val="1219840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5933E-2D3A-4A53-B6EB-CE5723380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Road-Map</a:t>
            </a:r>
          </a:p>
        </p:txBody>
      </p:sp>
      <p:graphicFrame>
        <p:nvGraphicFramePr>
          <p:cNvPr id="9" name="Table 10">
            <a:extLst>
              <a:ext uri="{FF2B5EF4-FFF2-40B4-BE49-F238E27FC236}">
                <a16:creationId xmlns:a16="http://schemas.microsoft.com/office/drawing/2014/main" id="{78D02F96-3FDB-42C9-92A0-156BCC74D6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885062"/>
              </p:ext>
            </p:extLst>
          </p:nvPr>
        </p:nvGraphicFramePr>
        <p:xfrm>
          <a:off x="2243328" y="3529140"/>
          <a:ext cx="9613986" cy="3235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43456">
                  <a:extLst>
                    <a:ext uri="{9D8B030D-6E8A-4147-A177-3AD203B41FA5}">
                      <a16:colId xmlns:a16="http://schemas.microsoft.com/office/drawing/2014/main" val="567083255"/>
                    </a:ext>
                  </a:extLst>
                </a:gridCol>
                <a:gridCol w="7870530">
                  <a:extLst>
                    <a:ext uri="{9D8B030D-6E8A-4147-A177-3AD203B41FA5}">
                      <a16:colId xmlns:a16="http://schemas.microsoft.com/office/drawing/2014/main" val="24956888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624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XL1001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Advanced Data Management and Analysis using Excel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9182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VBA015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Beyond Macros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137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VBA001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Excel VBA for Absolute Beginners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883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VBA003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VBA for Programmer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778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VBA005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Advanced VBA Programming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2731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55164-A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Quick Powerful Graphics with Power View, PowerPivot, Power Query, Power Map and Power BI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302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DA-100T00-A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Analyzing Data with Power BI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609597"/>
                  </a:ext>
                </a:extLst>
              </a:tr>
            </a:tbl>
          </a:graphicData>
        </a:graphic>
      </p:graphicFrame>
      <p:grpSp>
        <p:nvGrpSpPr>
          <p:cNvPr id="30" name="Group 29">
            <a:extLst>
              <a:ext uri="{FF2B5EF4-FFF2-40B4-BE49-F238E27FC236}">
                <a16:creationId xmlns:a16="http://schemas.microsoft.com/office/drawing/2014/main" id="{99A85ED1-B39B-47DE-A270-394B33A7DB2F}"/>
              </a:ext>
            </a:extLst>
          </p:cNvPr>
          <p:cNvGrpSpPr/>
          <p:nvPr/>
        </p:nvGrpSpPr>
        <p:grpSpPr>
          <a:xfrm>
            <a:off x="1425945" y="1734312"/>
            <a:ext cx="10410327" cy="1580102"/>
            <a:chOff x="328665" y="2247959"/>
            <a:chExt cx="10410327" cy="1580102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AD7399CE-4301-4296-A36B-CD36EB75C569}"/>
                </a:ext>
              </a:extLst>
            </p:cNvPr>
            <p:cNvSpPr/>
            <p:nvPr/>
          </p:nvSpPr>
          <p:spPr>
            <a:xfrm>
              <a:off x="2001794" y="3169932"/>
              <a:ext cx="1854950" cy="4413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XL1001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FDE3D1F8-5D12-464F-959D-8875F8F9F79C}"/>
                </a:ext>
              </a:extLst>
            </p:cNvPr>
            <p:cNvSpPr/>
            <p:nvPr/>
          </p:nvSpPr>
          <p:spPr>
            <a:xfrm>
              <a:off x="4372378" y="2336000"/>
              <a:ext cx="2021958" cy="44135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VBA001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D4FD207-758C-4416-A3B5-E14065047402}"/>
                </a:ext>
              </a:extLst>
            </p:cNvPr>
            <p:cNvSpPr/>
            <p:nvPr/>
          </p:nvSpPr>
          <p:spPr>
            <a:xfrm>
              <a:off x="4372378" y="3386711"/>
              <a:ext cx="2021958" cy="44135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VBA015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BC31669-AA8B-48DE-97DA-5BBE90DD6B60}"/>
                </a:ext>
              </a:extLst>
            </p:cNvPr>
            <p:cNvSpPr/>
            <p:nvPr/>
          </p:nvSpPr>
          <p:spPr>
            <a:xfrm>
              <a:off x="328665" y="2492040"/>
              <a:ext cx="1530578" cy="44135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55164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214187D-3C68-4CCB-B1CA-62E1B039D7C0}"/>
                </a:ext>
              </a:extLst>
            </p:cNvPr>
            <p:cNvSpPr/>
            <p:nvPr/>
          </p:nvSpPr>
          <p:spPr>
            <a:xfrm>
              <a:off x="6174911" y="2877118"/>
              <a:ext cx="2021958" cy="44135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VBA003</a:t>
              </a:r>
            </a:p>
          </p:txBody>
        </p:sp>
        <p:cxnSp>
          <p:nvCxnSpPr>
            <p:cNvPr id="10" name="Connector: Curved 9">
              <a:extLst>
                <a:ext uri="{FF2B5EF4-FFF2-40B4-BE49-F238E27FC236}">
                  <a16:creationId xmlns:a16="http://schemas.microsoft.com/office/drawing/2014/main" id="{A9CB41E7-0B18-4A85-9385-3C9F2D81C917}"/>
                </a:ext>
              </a:extLst>
            </p:cNvPr>
            <p:cNvCxnSpPr>
              <a:cxnSpLocks/>
              <a:stCxn id="4" idx="7"/>
              <a:endCxn id="5" idx="2"/>
            </p:cNvCxnSpPr>
            <p:nvPr/>
          </p:nvCxnSpPr>
          <p:spPr>
            <a:xfrm rot="5400000" flipH="1" flipV="1">
              <a:off x="3639790" y="2501978"/>
              <a:ext cx="677891" cy="787286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or: Curved 12">
              <a:extLst>
                <a:ext uri="{FF2B5EF4-FFF2-40B4-BE49-F238E27FC236}">
                  <a16:creationId xmlns:a16="http://schemas.microsoft.com/office/drawing/2014/main" id="{4A2B83FB-5E43-46BE-9F7E-D42E0580C546}"/>
                </a:ext>
              </a:extLst>
            </p:cNvPr>
            <p:cNvCxnSpPr>
              <a:cxnSpLocks/>
              <a:stCxn id="4" idx="5"/>
              <a:endCxn id="6" idx="2"/>
            </p:cNvCxnSpPr>
            <p:nvPr/>
          </p:nvCxnSpPr>
          <p:spPr>
            <a:xfrm rot="16200000" flipH="1">
              <a:off x="3948366" y="3183374"/>
              <a:ext cx="60738" cy="787285"/>
            </a:xfrm>
            <a:prstGeom prst="curvedConnector4">
              <a:avLst>
                <a:gd name="adj1" fmla="val 376371"/>
                <a:gd name="adj2" fmla="val 67252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or: Curved 22">
              <a:extLst>
                <a:ext uri="{FF2B5EF4-FFF2-40B4-BE49-F238E27FC236}">
                  <a16:creationId xmlns:a16="http://schemas.microsoft.com/office/drawing/2014/main" id="{4E0F8B82-1354-4D38-87A0-1BCD9AAEFBD8}"/>
                </a:ext>
              </a:extLst>
            </p:cNvPr>
            <p:cNvCxnSpPr>
              <a:cxnSpLocks/>
              <a:stCxn id="5" idx="5"/>
              <a:endCxn id="8" idx="1"/>
            </p:cNvCxnSpPr>
            <p:nvPr/>
          </p:nvCxnSpPr>
          <p:spPr>
            <a:xfrm rot="16200000" flipH="1">
              <a:off x="6170105" y="2640837"/>
              <a:ext cx="229036" cy="372793"/>
            </a:xfrm>
            <a:prstGeom prst="curved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or: Curved 46">
              <a:extLst>
                <a:ext uri="{FF2B5EF4-FFF2-40B4-BE49-F238E27FC236}">
                  <a16:creationId xmlns:a16="http://schemas.microsoft.com/office/drawing/2014/main" id="{B9EDC107-CBC2-48D0-8B9F-5168F3F21C52}"/>
                </a:ext>
              </a:extLst>
            </p:cNvPr>
            <p:cNvCxnSpPr>
              <a:cxnSpLocks/>
              <a:stCxn id="6" idx="6"/>
              <a:endCxn id="8" idx="4"/>
            </p:cNvCxnSpPr>
            <p:nvPr/>
          </p:nvCxnSpPr>
          <p:spPr>
            <a:xfrm flipV="1">
              <a:off x="6394336" y="3318468"/>
              <a:ext cx="791554" cy="288918"/>
            </a:xfrm>
            <a:prstGeom prst="curvedConnector2">
              <a:avLst/>
            </a:prstGeom>
            <a:ln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or: Curved 50">
              <a:extLst>
                <a:ext uri="{FF2B5EF4-FFF2-40B4-BE49-F238E27FC236}">
                  <a16:creationId xmlns:a16="http://schemas.microsoft.com/office/drawing/2014/main" id="{B6D1636E-150B-41B5-A518-DF7353E1FA9B}"/>
                </a:ext>
              </a:extLst>
            </p:cNvPr>
            <p:cNvCxnSpPr>
              <a:cxnSpLocks/>
              <a:stCxn id="6" idx="0"/>
              <a:endCxn id="5" idx="4"/>
            </p:cNvCxnSpPr>
            <p:nvPr/>
          </p:nvCxnSpPr>
          <p:spPr>
            <a:xfrm rot="5400000" flipH="1" flipV="1">
              <a:off x="5078677" y="3082031"/>
              <a:ext cx="609361" cy="12700"/>
            </a:xfrm>
            <a:prstGeom prst="curved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ECFA4DFD-348A-48C2-9A56-61A80C05C22B}"/>
                </a:ext>
              </a:extLst>
            </p:cNvPr>
            <p:cNvSpPr/>
            <p:nvPr/>
          </p:nvSpPr>
          <p:spPr>
            <a:xfrm>
              <a:off x="8717034" y="3034111"/>
              <a:ext cx="2021958" cy="44135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VBA005</a:t>
              </a:r>
            </a:p>
          </p:txBody>
        </p:sp>
        <p:cxnSp>
          <p:nvCxnSpPr>
            <p:cNvPr id="48" name="Connector: Curved 47">
              <a:extLst>
                <a:ext uri="{FF2B5EF4-FFF2-40B4-BE49-F238E27FC236}">
                  <a16:creationId xmlns:a16="http://schemas.microsoft.com/office/drawing/2014/main" id="{DEBC7B48-DE2B-402F-81A9-030705217F40}"/>
                </a:ext>
              </a:extLst>
            </p:cNvPr>
            <p:cNvCxnSpPr>
              <a:cxnSpLocks/>
              <a:stCxn id="4" idx="0"/>
              <a:endCxn id="7" idx="5"/>
            </p:cNvCxnSpPr>
            <p:nvPr/>
          </p:nvCxnSpPr>
          <p:spPr>
            <a:xfrm rot="16200000" flipV="1">
              <a:off x="2131594" y="2372257"/>
              <a:ext cx="301176" cy="1294174"/>
            </a:xfrm>
            <a:prstGeom prst="curved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or: Curved 36">
              <a:extLst>
                <a:ext uri="{FF2B5EF4-FFF2-40B4-BE49-F238E27FC236}">
                  <a16:creationId xmlns:a16="http://schemas.microsoft.com/office/drawing/2014/main" id="{4E05140B-2C16-43A7-955D-E5B782A6CA00}"/>
                </a:ext>
              </a:extLst>
            </p:cNvPr>
            <p:cNvCxnSpPr>
              <a:cxnSpLocks/>
              <a:endCxn id="27" idx="2"/>
            </p:cNvCxnSpPr>
            <p:nvPr/>
          </p:nvCxnSpPr>
          <p:spPr>
            <a:xfrm>
              <a:off x="8190521" y="3169933"/>
              <a:ext cx="526513" cy="84853"/>
            </a:xfrm>
            <a:prstGeom prst="curved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E9BA71D2-B50E-4803-AEE6-B90493D129C6}"/>
                </a:ext>
              </a:extLst>
            </p:cNvPr>
            <p:cNvSpPr/>
            <p:nvPr/>
          </p:nvSpPr>
          <p:spPr>
            <a:xfrm>
              <a:off x="2022509" y="2247959"/>
              <a:ext cx="2021958" cy="44135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DA-100T00</a:t>
              </a:r>
            </a:p>
          </p:txBody>
        </p:sp>
        <p:cxnSp>
          <p:nvCxnSpPr>
            <p:cNvPr id="21" name="Connector: Curved 20">
              <a:extLst>
                <a:ext uri="{FF2B5EF4-FFF2-40B4-BE49-F238E27FC236}">
                  <a16:creationId xmlns:a16="http://schemas.microsoft.com/office/drawing/2014/main" id="{5FE2623C-AF53-4CAE-B3CB-53464BB95589}"/>
                </a:ext>
              </a:extLst>
            </p:cNvPr>
            <p:cNvCxnSpPr>
              <a:cxnSpLocks/>
              <a:stCxn id="4" idx="0"/>
              <a:endCxn id="20" idx="4"/>
            </p:cNvCxnSpPr>
            <p:nvPr/>
          </p:nvCxnSpPr>
          <p:spPr>
            <a:xfrm rot="5400000" flipH="1" flipV="1">
              <a:off x="2741067" y="2877512"/>
              <a:ext cx="480623" cy="104219"/>
            </a:xfrm>
            <a:prstGeom prst="curved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or: Curved 23">
              <a:extLst>
                <a:ext uri="{FF2B5EF4-FFF2-40B4-BE49-F238E27FC236}">
                  <a16:creationId xmlns:a16="http://schemas.microsoft.com/office/drawing/2014/main" id="{DFDE6D4C-1D3D-46BD-B991-0242EDD02B6F}"/>
                </a:ext>
              </a:extLst>
            </p:cNvPr>
            <p:cNvCxnSpPr>
              <a:cxnSpLocks/>
              <a:stCxn id="7" idx="7"/>
              <a:endCxn id="20" idx="2"/>
            </p:cNvCxnSpPr>
            <p:nvPr/>
          </p:nvCxnSpPr>
          <p:spPr>
            <a:xfrm rot="5400000" flipH="1" flipV="1">
              <a:off x="1784782" y="2318947"/>
              <a:ext cx="88040" cy="387414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7621076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525</TotalTime>
  <Words>239</Words>
  <Application>Microsoft Office PowerPoint</Application>
  <PresentationFormat>Widescreen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Wisp</vt:lpstr>
      <vt:lpstr>XL1001: Advanced Data Management  and  Analysis using Excel</vt:lpstr>
      <vt:lpstr>Your Instructor</vt:lpstr>
      <vt:lpstr>Class Schedule</vt:lpstr>
      <vt:lpstr>Course Background and Motivation</vt:lpstr>
      <vt:lpstr>Course Objectives</vt:lpstr>
      <vt:lpstr>Good practices in Data Modeling</vt:lpstr>
      <vt:lpstr>Information Retrieval Techniques</vt:lpstr>
      <vt:lpstr>Road-Map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FNU LNU</cp:lastModifiedBy>
  <cp:revision>92</cp:revision>
  <dcterms:created xsi:type="dcterms:W3CDTF">2016-07-25T18:28:04Z</dcterms:created>
  <dcterms:modified xsi:type="dcterms:W3CDTF">2021-09-16T00:55:10Z</dcterms:modified>
</cp:coreProperties>
</file>